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63c1a4eedf04e53" /><Relationship Type="http://schemas.openxmlformats.org/officeDocument/2006/relationships/extended-properties" Target="/docProps/app.xml" Id="Rf92137eb7a5a4534" /><Relationship Type="http://schemas.openxmlformats.org/officeDocument/2006/relationships/officeDocument" Target="/ppt/presentation.xml" Id="Rc771a326c3b94313" /></Relationships>
</file>

<file path=ppt/presentation.xml><?xml version="1.0" encoding="utf-8"?>
<p:presentation xmlns:p="http://schemas.openxmlformats.org/presentationml/2006/main">
  <p:sldMasterIdLst>
    <p:sldMasterId xmlns:r="http://schemas.openxmlformats.org/officeDocument/2006/relationships" id="2147483648" r:id="Rfbef44e51baa45e4"/>
  </p:sldMasterIdLst>
  <p:notesMasterIdLst>
    <p:notesMasterId xmlns:r="http://schemas.openxmlformats.org/officeDocument/2006/relationships" r:id="Rba29b9490df44f1f"/>
  </p:notesMasterIdLst>
  <p:sldIdLst>
    <p:sldId xmlns:r="http://schemas.openxmlformats.org/officeDocument/2006/relationships" id="256" r:id="R4c53bb8642944061"/>
    <p:sldId xmlns:r="http://schemas.openxmlformats.org/officeDocument/2006/relationships" id="257" r:id="R14b64555207d480b"/>
    <p:sldId xmlns:r="http://schemas.openxmlformats.org/officeDocument/2006/relationships" id="258" r:id="Rb6eb6acdcb1949c1"/>
    <p:sldId xmlns:r="http://schemas.openxmlformats.org/officeDocument/2006/relationships" id="259" r:id="Rcaa7bc7877d240eb"/>
    <p:sldId xmlns:r="http://schemas.openxmlformats.org/officeDocument/2006/relationships" id="260" r:id="R4a8bdea659864941"/>
    <p:sldId xmlns:r="http://schemas.openxmlformats.org/officeDocument/2006/relationships" id="261" r:id="R78eb9dc999594db8"/>
    <p:sldId xmlns:r="http://schemas.openxmlformats.org/officeDocument/2006/relationships" id="262" r:id="R7dd6751572244b1e"/>
    <p:sldId xmlns:r="http://schemas.openxmlformats.org/officeDocument/2006/relationships" id="263" r:id="Rfe75093720eb4889"/>
    <p:sldId xmlns:r="http://schemas.openxmlformats.org/officeDocument/2006/relationships" id="264" r:id="R1db37135aea845a1"/>
    <p:sldId xmlns:r="http://schemas.openxmlformats.org/officeDocument/2006/relationships" id="265" r:id="Re43e9d13864b44f9"/>
    <p:sldId xmlns:r="http://schemas.openxmlformats.org/officeDocument/2006/relationships" id="266" r:id="Re94d5442cbf14f3c"/>
    <p:sldId xmlns:r="http://schemas.openxmlformats.org/officeDocument/2006/relationships" id="267" r:id="Rff40b8d63e7f4fcf"/>
    <p:sldId xmlns:r="http://schemas.openxmlformats.org/officeDocument/2006/relationships" id="268" r:id="R6d21a8e4c2064389"/>
    <p:sldId xmlns:r="http://schemas.openxmlformats.org/officeDocument/2006/relationships" id="269" r:id="Rc49c6a4aa7d345ff"/>
    <p:sldId xmlns:r="http://schemas.openxmlformats.org/officeDocument/2006/relationships" id="270" r:id="Reb9037208d804313"/>
    <p:sldId xmlns:r="http://schemas.openxmlformats.org/officeDocument/2006/relationships" id="271" r:id="R2e7a0d38a8e74ecc"/>
    <p:sldId xmlns:r="http://schemas.openxmlformats.org/officeDocument/2006/relationships" id="272" r:id="R87618ecf08594439"/>
    <p:sldId xmlns:r="http://schemas.openxmlformats.org/officeDocument/2006/relationships" id="273" r:id="R7b9d282eacc64e17"/>
    <p:sldId xmlns:r="http://schemas.openxmlformats.org/officeDocument/2006/relationships" id="274" r:id="Rc861c5a4965047b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6e4395c1e24426d" /><Relationship Type="http://schemas.openxmlformats.org/officeDocument/2006/relationships/slideMaster" Target="/ppt/slideMasters/slideMaster1.xml" Id="Rfbef44e51baa45e4" /><Relationship Type="http://schemas.openxmlformats.org/officeDocument/2006/relationships/notesMaster" Target="/ppt/notesMasters/notesMaster1.xml" Id="Rba29b9490df44f1f" /><Relationship Type="http://schemas.openxmlformats.org/officeDocument/2006/relationships/presProps" Target="/ppt/presProps.xml" Id="R0831d192c7e04fcc" /><Relationship Type="http://schemas.openxmlformats.org/officeDocument/2006/relationships/tableStyles" Target="/ppt/tableStyles.xml" Id="Re0b7e455d306497a" /><Relationship Type="http://schemas.openxmlformats.org/officeDocument/2006/relationships/slide" Target="/ppt/slides/slide1.xml" Id="R4c53bb8642944061" /><Relationship Type="http://schemas.openxmlformats.org/officeDocument/2006/relationships/slide" Target="/ppt/slides/slide2.xml" Id="R14b64555207d480b" /><Relationship Type="http://schemas.openxmlformats.org/officeDocument/2006/relationships/slide" Target="/ppt/slides/slide3.xml" Id="Rb6eb6acdcb1949c1" /><Relationship Type="http://schemas.openxmlformats.org/officeDocument/2006/relationships/slide" Target="/ppt/slides/slide4.xml" Id="Rcaa7bc7877d240eb" /><Relationship Type="http://schemas.openxmlformats.org/officeDocument/2006/relationships/slide" Target="/ppt/slides/slide5.xml" Id="R4a8bdea659864941" /><Relationship Type="http://schemas.openxmlformats.org/officeDocument/2006/relationships/slide" Target="/ppt/slides/slide6.xml" Id="R78eb9dc999594db8" /><Relationship Type="http://schemas.openxmlformats.org/officeDocument/2006/relationships/slide" Target="/ppt/slides/slide7.xml" Id="R7dd6751572244b1e" /><Relationship Type="http://schemas.openxmlformats.org/officeDocument/2006/relationships/slide" Target="/ppt/slides/slide8.xml" Id="Rfe75093720eb4889" /><Relationship Type="http://schemas.openxmlformats.org/officeDocument/2006/relationships/slide" Target="/ppt/slides/slide9.xml" Id="R1db37135aea845a1" /><Relationship Type="http://schemas.openxmlformats.org/officeDocument/2006/relationships/slide" Target="/ppt/slides/slide10.xml" Id="Re43e9d13864b44f9" /><Relationship Type="http://schemas.openxmlformats.org/officeDocument/2006/relationships/slide" Target="/ppt/slides/slide11.xml" Id="Re94d5442cbf14f3c" /><Relationship Type="http://schemas.openxmlformats.org/officeDocument/2006/relationships/slide" Target="/ppt/slides/slide12.xml" Id="Rff40b8d63e7f4fcf" /><Relationship Type="http://schemas.openxmlformats.org/officeDocument/2006/relationships/slide" Target="/ppt/slides/slide13.xml" Id="R6d21a8e4c2064389" /><Relationship Type="http://schemas.openxmlformats.org/officeDocument/2006/relationships/slide" Target="/ppt/slides/slide14.xml" Id="Rc49c6a4aa7d345ff" /><Relationship Type="http://schemas.openxmlformats.org/officeDocument/2006/relationships/slide" Target="/ppt/slides/slide15.xml" Id="Reb9037208d804313" /><Relationship Type="http://schemas.openxmlformats.org/officeDocument/2006/relationships/slide" Target="/ppt/slides/slide16.xml" Id="R2e7a0d38a8e74ecc" /><Relationship Type="http://schemas.openxmlformats.org/officeDocument/2006/relationships/slide" Target="/ppt/slides/slide17.xml" Id="R87618ecf08594439" /><Relationship Type="http://schemas.openxmlformats.org/officeDocument/2006/relationships/slide" Target="/ppt/slides/slide18.xml" Id="R7b9d282eacc64e17" /><Relationship Type="http://schemas.openxmlformats.org/officeDocument/2006/relationships/slide" Target="/ppt/slides/slide19.xml" Id="Rc861c5a4965047b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87ab227e20a42c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7b3d2b07f4442aa" /><Relationship Type="http://schemas.openxmlformats.org/officeDocument/2006/relationships/notesMaster" Target="/ppt/notesMasters/notesMaster1.xml" Id="R337f84cec54e4efe" /></Relationships>
</file>

<file path=ppt/notesSlides/_rels/notesSlide2.xml.rels>&#65279;<?xml version="1.0" encoding="utf-8"?><Relationships xmlns="http://schemas.openxmlformats.org/package/2006/relationships"><Relationship Type="http://schemas.openxmlformats.org/officeDocument/2006/relationships/slide" Target="/ppt/slides/slide2.xml" Id="Rbc4cd6ea7c0949f1" /><Relationship Type="http://schemas.openxmlformats.org/officeDocument/2006/relationships/notesMaster" Target="/ppt/notesMasters/notesMaster1.xml" Id="R5b1f1aaee44543b9" /></Relationships>
</file>

<file path=ppt/notesSlides/_rels/notesSlide3.xml.rels>&#65279;<?xml version="1.0" encoding="utf-8"?><Relationships xmlns="http://schemas.openxmlformats.org/package/2006/relationships"><Relationship Type="http://schemas.openxmlformats.org/officeDocument/2006/relationships/slide" Target="/ppt/slides/slide3.xml" Id="R0288231e8ef44c20" /><Relationship Type="http://schemas.openxmlformats.org/officeDocument/2006/relationships/notesMaster" Target="/ppt/notesMasters/notesMaster1.xml" Id="R8e9fddbcd4184157" /></Relationships>
</file>

<file path=ppt/notesSlides/_rels/notesSlide4.xml.rels>&#65279;<?xml version="1.0" encoding="utf-8"?><Relationships xmlns="http://schemas.openxmlformats.org/package/2006/relationships"><Relationship Type="http://schemas.openxmlformats.org/officeDocument/2006/relationships/slide" Target="/ppt/slides/slide4.xml" Id="R9315a2eb74714b8b" /><Relationship Type="http://schemas.openxmlformats.org/officeDocument/2006/relationships/notesMaster" Target="/ppt/notesMasters/notesMaster1.xml" Id="R203a4d25b0d3437a" /></Relationships>
</file>

<file path=ppt/notesSlides/_rels/notesSlide5.xml.rels>&#65279;<?xml version="1.0" encoding="utf-8"?><Relationships xmlns="http://schemas.openxmlformats.org/package/2006/relationships"><Relationship Type="http://schemas.openxmlformats.org/officeDocument/2006/relationships/slide" Target="/ppt/slides/slide5.xml" Id="Rf02795c296a0482d" /><Relationship Type="http://schemas.openxmlformats.org/officeDocument/2006/relationships/notesMaster" Target="/ppt/notesMasters/notesMaster1.xml" Id="R80e0f18d105340a0" /></Relationships>
</file>

<file path=ppt/notesSlides/_rels/notesSlide6.xml.rels>&#65279;<?xml version="1.0" encoding="utf-8"?><Relationships xmlns="http://schemas.openxmlformats.org/package/2006/relationships"><Relationship Type="http://schemas.openxmlformats.org/officeDocument/2006/relationships/slide" Target="/ppt/slides/slide6.xml" Id="Rdb336279f3ae45f0" /><Relationship Type="http://schemas.openxmlformats.org/officeDocument/2006/relationships/notesMaster" Target="/ppt/notesMasters/notesMaster1.xml" Id="R2aff3faf843849cd" /></Relationships>
</file>

<file path=ppt/notesSlides/_rels/notesSlide7.xml.rels>&#65279;<?xml version="1.0" encoding="utf-8"?><Relationships xmlns="http://schemas.openxmlformats.org/package/2006/relationships"><Relationship Type="http://schemas.openxmlformats.org/officeDocument/2006/relationships/slide" Target="/ppt/slides/slide7.xml" Id="R504b34ebb8874044" /><Relationship Type="http://schemas.openxmlformats.org/officeDocument/2006/relationships/notesMaster" Target="/ppt/notesMasters/notesMaster1.xml" Id="Rf2f50cc2bb45434a" /></Relationships>
</file>

<file path=ppt/notesSlides/_rels/notesSlide8.xml.rels>&#65279;<?xml version="1.0" encoding="utf-8"?><Relationships xmlns="http://schemas.openxmlformats.org/package/2006/relationships"><Relationship Type="http://schemas.openxmlformats.org/officeDocument/2006/relationships/slide" Target="/ppt/slides/slide8.xml" Id="Rb746dc3f9d3740df" /><Relationship Type="http://schemas.openxmlformats.org/officeDocument/2006/relationships/notesMaster" Target="/ppt/notesMasters/notesMaster1.xml" Id="R7eddf95efd4740c4" /></Relationships>
</file>

<file path=ppt/notesSlides/_rels/notesSlide9.xml.rels>&#65279;<?xml version="1.0" encoding="utf-8"?><Relationships xmlns="http://schemas.openxmlformats.org/package/2006/relationships"><Relationship Type="http://schemas.openxmlformats.org/officeDocument/2006/relationships/slide" Target="/ppt/slides/slide9.xml" Id="Re3af2a9a26c14b44" /><Relationship Type="http://schemas.openxmlformats.org/officeDocument/2006/relationships/notesMaster" Target="/ppt/notesMasters/notesMaster1.xml" Id="R309360304db543a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d14ca8c2e9b4466" /><Relationship Type="http://schemas.openxmlformats.org/officeDocument/2006/relationships/notesMaster" Target="/ppt/notesMasters/notesMaster1.xml" Id="R23f908dd707d483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caed32880e541d8" /><Relationship Type="http://schemas.openxmlformats.org/officeDocument/2006/relationships/notesMaster" Target="/ppt/notesMasters/notesMaster1.xml" Id="Rcd5f74353bd54a7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7e9cc02f5514257" /><Relationship Type="http://schemas.openxmlformats.org/officeDocument/2006/relationships/notesMaster" Target="/ppt/notesMasters/notesMaster1.xml" Id="R95b551471a084e7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888c3e4cba945a9" /><Relationship Type="http://schemas.openxmlformats.org/officeDocument/2006/relationships/notesMaster" Target="/ppt/notesMasters/notesMaster1.xml" Id="R8f3b2525278d426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7efb2160dc04f62" /><Relationship Type="http://schemas.openxmlformats.org/officeDocument/2006/relationships/notesMaster" Target="/ppt/notesMasters/notesMaster1.xml" Id="R8cef00199d874e1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d11bfe504834190" /><Relationship Type="http://schemas.openxmlformats.org/officeDocument/2006/relationships/notesMaster" Target="/ppt/notesMasters/notesMaster1.xml" Id="Rc39618cd595e48b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3f702bad4a141ee" /><Relationship Type="http://schemas.openxmlformats.org/officeDocument/2006/relationships/notesMaster" Target="/ppt/notesMasters/notesMaster1.xml" Id="Rc7c8f83a0b7b439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5cb6521f5fc4241" /><Relationship Type="http://schemas.openxmlformats.org/officeDocument/2006/relationships/notesMaster" Target="/ppt/notesMasters/notesMaster1.xml" Id="Raced6bbb7ead4c1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5c7bd48f96843b0" /><Relationship Type="http://schemas.openxmlformats.org/officeDocument/2006/relationships/notesMaster" Target="/ppt/notesMasters/notesMaster1.xml" Id="R7d3cc1abc170466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9618558d72e4576" /><Relationship Type="http://schemas.openxmlformats.org/officeDocument/2006/relationships/notesMaster" Target="/ppt/notesMasters/notesMaster1.xml" Id="R65597b68942f498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Today we are walking through a first crypto purchase on Kraken. Bitcoin is our example. You can follow the same buying process for XRP, Ethereum or Solana if they are available in your account. This is a practical tutorial, not a recommendation to buy.</a:t>
            </a:r>
          </a:p>
          <a:p xmlns:a="http://schemas.openxmlformats.org/drawingml/2006/main">
            <a:r>
              <a:t/>
            </a:r>
          </a:p>
          <a:p xmlns:a="http://schemas.openxmlformats.org/drawingml/2006/main">
            <a:r>
              <a:t>Sources (checked 6 October 2026):</a:t>
            </a:r>
          </a:p>
          <a:p xmlns:a="http://schemas.openxmlformats.org/drawingml/2006/main">
            <a:r>
              <a:t>https://www.kraken.com/buy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Kraken’s official website. Register using your actual country of residence and complete the verification prompts. Protect your sign-in with two-factor authentication. We are using standard Kraken rather than Kraken Pro. Never show passwords, identity documents or authentication codes in a recording.</a:t>
            </a:r>
          </a:p>
          <a:p xmlns:a="http://schemas.openxmlformats.org/drawingml/2006/main">
            <a:r>
              <a:t/>
            </a:r>
          </a:p>
          <a:p xmlns:a="http://schemas.openxmlformats.org/drawingml/2006/main">
            <a:r>
              <a:t>Sources (checked 6 October 2026):</a:t>
            </a:r>
          </a:p>
          <a:p xmlns:a="http://schemas.openxmlformats.org/drawingml/2006/main">
            <a:r>
              <a:t>https://www.kraken.com/buy</a:t>
            </a:r>
          </a:p>
          <a:p xmlns:a="http://schemas.openxmlformats.org/drawingml/2006/main">
            <a:r>
              <a:t>https://support.kraken.com/articles/360046777031-the-kraken-app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bank route has two parts: deposit money and then buy. With a digital wallet, payment and purchase happen together. You do not need to top up a cash balance first. Apple Pay and Google Pay are available in the Kraken app. Some website accounts also show these options.</a:t>
            </a:r>
          </a:p>
          <a:p xmlns:a="http://schemas.openxmlformats.org/drawingml/2006/main">
            <a:r>
              <a:t/>
            </a:r>
          </a:p>
          <a:p xmlns:a="http://schemas.openxmlformats.org/drawingml/2006/main">
            <a:r>
              <a:t>Sources (checked 6 October 2026):</a:t>
            </a:r>
          </a:p>
          <a:p xmlns:a="http://schemas.openxmlformats.org/drawingml/2006/main">
            <a:r>
              <a:t>https://support.kraken.com/articles/360049073651-how-do-i-deposit-my-local-currency-to-kraken-</a:t>
            </a:r>
          </a:p>
          <a:p xmlns:a="http://schemas.openxmlformats.org/drawingml/2006/main">
            <a:r>
              <a:t>https://support.kraken.com/au/articles/4405883992724-digital-wallet-purchases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the bank route, start at Deposit. The screenshot is Kraken’s help example, so its balances and layout may differ from yours. Use the Deposit button or find Deposit under Transfer.</a:t>
            </a:r>
          </a:p>
          <a:p xmlns:a="http://schemas.openxmlformats.org/drawingml/2006/main">
            <a:r>
              <a:t/>
            </a:r>
          </a:p>
          <a:p xmlns:a="http://schemas.openxmlformats.org/drawingml/2006/main">
            <a:r>
              <a:t>Sources (checked 6 October 2026):</a:t>
            </a:r>
          </a:p>
          <a:p xmlns:a="http://schemas.openxmlformats.org/drawingml/2006/main">
            <a:r>
              <a:t>https://support.kraken.com/articles/360049073651-how-do-i-deposit-my-local-currency-to-kraken-</a:t>
            </a:r>
          </a:p>
          <a:p xmlns:a="http://schemas.openxmlformats.org/drawingml/2006/main">
            <a:r>
              <a:t>Screenshot: deposit.png from Kraken official support. Example values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the cash currency you intend to send. USD here is only an example. For New Zealand viewers, check the currencies and funding routes shown in your account. Your bank may need to convert NZ dollars. Confirm the exchange rate and fees before sending.</a:t>
            </a:r>
          </a:p>
          <a:p xmlns:a="http://schemas.openxmlformats.org/drawingml/2006/main">
            <a:r>
              <a:t/>
            </a:r>
          </a:p>
          <a:p xmlns:a="http://schemas.openxmlformats.org/drawingml/2006/main">
            <a:r>
              <a:t>Sources (checked 6 October 2026):</a:t>
            </a:r>
          </a:p>
          <a:p xmlns:a="http://schemas.openxmlformats.org/drawingml/2006/main">
            <a:r>
              <a:t>https://support.kraken.com/articles/360049073651-how-do-i-deposit-my-local-currency-to-kraken-</a:t>
            </a:r>
          </a:p>
          <a:p xmlns:a="http://schemas.openxmlformats.org/drawingml/2006/main">
            <a:r>
              <a:t>https://support.kraken.com/articles/360000381846-cash-deposit-options-fees-minimums-and-processing-times-</a:t>
            </a:r>
          </a:p>
          <a:p xmlns:a="http://schemas.openxmlformats.org/drawingml/2006/main">
            <a:r>
              <a:t>Screenshot: currency.png from Kraken official support. Example values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an available bank transfer route and funding provider. Read the requirements before you proceed. Check the minimum deposit, transfer fees and expected processing time. Do not select a domestic route for which you are not eligible.</a:t>
            </a:r>
          </a:p>
          <a:p xmlns:a="http://schemas.openxmlformats.org/drawingml/2006/main">
            <a:r>
              <a:t/>
            </a:r>
          </a:p>
          <a:p xmlns:a="http://schemas.openxmlformats.org/drawingml/2006/main">
            <a:r>
              <a:t>Sources (checked 6 October 2026):</a:t>
            </a:r>
          </a:p>
          <a:p xmlns:a="http://schemas.openxmlformats.org/drawingml/2006/main">
            <a:r>
              <a:t>https://support.kraken.com/articles/360049073651-how-do-i-deposit-my-local-currency-to-kraken-</a:t>
            </a:r>
          </a:p>
          <a:p xmlns:a="http://schemas.openxmlformats.org/drawingml/2006/main">
            <a:r>
              <a:t>https://support.kraken.com/articles/360000381846-cash-deposit-options-fees-minimums-and-processing-times-</a:t>
            </a:r>
          </a:p>
          <a:p xmlns:a="http://schemas.openxmlformats.org/drawingml/2006/main">
            <a:r>
              <a:t>Screenshot: method.png from Kraken official support. Example values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your banking service and use the instructions displayed inside your Kraken account. Include the required reference exactly. Use the current deposit instructions in your account. Never use bank details copied from a tutorial. Check the beneficiary, currency and amount before authorising your bank transfer.</a:t>
            </a:r>
          </a:p>
          <a:p xmlns:a="http://schemas.openxmlformats.org/drawingml/2006/main">
            <a:r>
              <a:t/>
            </a:r>
          </a:p>
          <a:p xmlns:a="http://schemas.openxmlformats.org/drawingml/2006/main">
            <a:r>
              <a:t>Sources (checked 6 October 2026):</a:t>
            </a:r>
          </a:p>
          <a:p xmlns:a="http://schemas.openxmlformats.org/drawingml/2006/main">
            <a:r>
              <a:t>https://support.kraken.com/articles/360049073651-how-do-i-deposit-my-local-currency-to-kraken-</a:t>
            </a:r>
          </a:p>
          <a:p xmlns:a="http://schemas.openxmlformats.org/drawingml/2006/main">
            <a:r>
              <a:t>https://support.kraken.com/articles/360000381846-cash-deposit-options-fees-minimums-and-processing-times-</a:t>
            </a:r>
          </a:p>
          <a:p xmlns:a="http://schemas.openxmlformats.org/drawingml/2006/main">
            <a:r>
              <a:t>Screenshot: details.png from Kraken official support. Example values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Return to Kraken and wait until the cash appears in your balance. A pending transfer is not yet available to spend. Keep your bank receipt. If the stated arrival time passes, contact official support with the transfer information.</a:t>
            </a:r>
          </a:p>
          <a:p xmlns:a="http://schemas.openxmlformats.org/drawingml/2006/main">
            <a:r>
              <a:t/>
            </a:r>
          </a:p>
          <a:p xmlns:a="http://schemas.openxmlformats.org/drawingml/2006/main">
            <a:r>
              <a:t>Sources (checked 6 October 2026):</a:t>
            </a:r>
          </a:p>
          <a:p xmlns:a="http://schemas.openxmlformats.org/drawingml/2006/main">
            <a:r>
              <a:t>https://support.kraken.com/articles/360000381846-cash-deposit-options-fees-minimums-and-processing-times-</a:t>
            </a:r>
          </a:p>
          <a:p xmlns:a="http://schemas.openxmlformats.org/drawingml/2006/main">
            <a:r>
              <a:t>https://support.kraken.com/articles/360049073651-how-do-i-deposit-my-local-currency-to-kraken-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Click Buy and choose the asset. Bitcoin is the example here. Check the full name and ticker before selecting your cryptocurrency. Availability can differ by location.</a:t>
            </a:r>
          </a:p>
          <a:p xmlns:a="http://schemas.openxmlformats.org/drawingml/2006/main">
            <a:r>
              <a:t/>
            </a:r>
          </a:p>
          <a:p xmlns:a="http://schemas.openxmlformats.org/drawingml/2006/main">
            <a:r>
              <a:t>Sources (checked 6 October 2026):</a:t>
            </a:r>
          </a:p>
          <a:p xmlns:a="http://schemas.openxmlformats.org/drawingml/2006/main">
            <a:r>
              <a:t>https://support.kraken.com/articles/360051144472-buying-crypto-on-kraken</a:t>
            </a:r>
          </a:p>
          <a:p xmlns:a="http://schemas.openxmlformats.org/drawingml/2006/main">
            <a:r>
              <a:t>https://support.kraken.com/articles/360046777031-the-kraken-app</a:t>
            </a:r>
          </a:p>
          <a:p xmlns:a="http://schemas.openxmlformats.org/drawingml/2006/main">
            <a:r>
              <a:t>Screenshot: buy.png from Kraken official support. Example values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Enter your spending amount in the amount field. Choose the funded cash balance under Pay with. Check that the frequency is One time. The Kraken support screenshot shows the entry screen before an amount is entered; zero is a placeholder, not a purchase amount. Click Buy plus the asset name to proceed to the quote.</a:t>
            </a:r>
          </a:p>
          <a:p xmlns:a="http://schemas.openxmlformats.org/drawingml/2006/main">
            <a:r>
              <a:t/>
            </a:r>
          </a:p>
          <a:p xmlns:a="http://schemas.openxmlformats.org/drawingml/2006/main">
            <a:r>
              <a:t>Official sources checked 6 October 2026:</a:t>
            </a:r>
          </a:p>
          <a:p xmlns:a="http://schemas.openxmlformats.org/drawingml/2006/main">
            <a:r>
              <a:t>https://support.kraken.com/articles/360051144472-buying-crypto-on-kraken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next screen lets you review the order. Compare the total cash charge with the crypto quantity you will receive. Look at the price and fees. The quote can change as prices move. You can stop before confirmation if you do not want to proceed.</a:t>
            </a:r>
          </a:p>
          <a:p xmlns:a="http://schemas.openxmlformats.org/drawingml/2006/main">
            <a:r>
              <a:t/>
            </a:r>
          </a:p>
          <a:p xmlns:a="http://schemas.openxmlformats.org/drawingml/2006/main">
            <a:r>
              <a:t>Sources (checked 6 October 2026):</a:t>
            </a:r>
          </a:p>
          <a:p xmlns:a="http://schemas.openxmlformats.org/drawingml/2006/main">
            <a:r>
              <a:t>https://support.kraken.com/articles/360051144472-buying-crypto-on-kraken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Confirm only after checking the order. A card payment may require an additional security approval from your bank. Let the transaction finish rather than refreshing or submitting a second purchase.</a:t>
            </a:r>
          </a:p>
          <a:p xmlns:a="http://schemas.openxmlformats.org/drawingml/2006/main">
            <a:r>
              <a:t/>
            </a:r>
          </a:p>
          <a:p xmlns:a="http://schemas.openxmlformats.org/drawingml/2006/main">
            <a:r>
              <a:t>Sources (checked 6 October 2026):</a:t>
            </a:r>
          </a:p>
          <a:p xmlns:a="http://schemas.openxmlformats.org/drawingml/2006/main">
            <a:r>
              <a:t>https://support.kraken.com/articles/360051144472-buying-crypto-on-kraken</a:t>
            </a:r>
          </a:p>
          <a:p xmlns:a="http://schemas.openxmlformats.org/drawingml/2006/main">
            <a:r>
              <a:t>https://support.kraken.com/au/articles/4405883992724-digital-wallet-purchases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Check that Kraken reports success, then look for the asset in your portfolio and keep the transaction record. A balance on Kraken is exchange custody. Moving it to a personal wallet is a separate process requiring the correct network and address.</a:t>
            </a:r>
          </a:p>
          <a:p xmlns:a="http://schemas.openxmlformats.org/drawingml/2006/main">
            <a:r>
              <a:t/>
            </a:r>
          </a:p>
          <a:p xmlns:a="http://schemas.openxmlformats.org/drawingml/2006/main">
            <a:r>
              <a:t>Sources (checked 6 October 2026):</a:t>
            </a:r>
          </a:p>
          <a:p xmlns:a="http://schemas.openxmlformats.org/drawingml/2006/main">
            <a:r>
              <a:t>https://support.kraken.com/articles/360051144472-buying-crypto-on-kraken</a:t>
            </a:r>
          </a:p>
          <a:p xmlns:a="http://schemas.openxmlformats.org/drawingml/2006/main">
            <a:r>
              <a:t>https://support.kraken.com/articles/360046777031-the-kraken-app</a:t>
            </a:r>
          </a:p>
          <a:p xmlns:a="http://schemas.openxmlformats.org/drawingml/2006/main">
            <a:r>
              <a:t>Screenshot: success.png from Kraken official support. Example values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Add an eligible Visa or Mastercard in your legal name to your device payment wallet. In the standard Kraken app, tap your initials to open Account, select Payment methods, then Apple Pay or Google Pay according to your device. Once connected, the wallet appears in Pay with.</a:t>
            </a:r>
          </a:p>
          <a:p xmlns:a="http://schemas.openxmlformats.org/drawingml/2006/main">
            <a:r>
              <a:t/>
            </a:r>
          </a:p>
          <a:p xmlns:a="http://schemas.openxmlformats.org/drawingml/2006/main">
            <a:r>
              <a:t>Official sources checked 6 October 2026:</a:t>
            </a:r>
          </a:p>
          <a:p xmlns:a="http://schemas.openxmlformats.org/drawingml/2006/main">
            <a:r>
              <a:t>https://support.kraken.com/articles/360046777031-the-kraken-app</a:t>
            </a:r>
          </a:p>
          <a:p xmlns:a="http://schemas.openxmlformats.org/drawingml/2006/main">
            <a:r>
              <a:t>https://support.kraken.com/au/articles/4405883992724-digital-wallet-purchases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Tap Trade, then Buy, choose the cryptocurrency and enter your amount. For a single purchase select One time. Open the available payment methods and choose Apple Pay or Google Pay. The screenshot is a crop of Kraken’s amount-entry illustration, showing the amount and frequency only. It does not depict a selected digital wallet. Check the wallet selection in your own account before moving to review.</a:t>
            </a:r>
          </a:p>
          <a:p xmlns:a="http://schemas.openxmlformats.org/drawingml/2006/main">
            <a:r>
              <a:t/>
            </a:r>
          </a:p>
          <a:p xmlns:a="http://schemas.openxmlformats.org/drawingml/2006/main">
            <a:r>
              <a:t>Official sources checked 6 October 2026:</a:t>
            </a:r>
          </a:p>
          <a:p xmlns:a="http://schemas.openxmlformats.org/drawingml/2006/main">
            <a:r>
              <a:t>https://support.kraken.com/articles/360046777031-the-kraken-app</a:t>
            </a:r>
          </a:p>
          <a:p xmlns:a="http://schemas.openxmlformats.org/drawingml/2006/main">
            <a:r>
              <a:t>https://support.kraken.com/au/articles/4405883992724-digital-wallet-purchases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Review the quote and verify that Pay with shows your selected Apple Pay or Google Pay wallet. Tap Confirm when ready and complete the device authorisation prompts. Wait for success and check Portfolio. These crops show only the review figures and Confirm control from Kraken’s support example; they do not depict a digital-wallet checkout or its device approval prompt.</a:t>
            </a:r>
          </a:p>
          <a:p xmlns:a="http://schemas.openxmlformats.org/drawingml/2006/main">
            <a:r>
              <a:t/>
            </a:r>
          </a:p>
          <a:p xmlns:a="http://schemas.openxmlformats.org/drawingml/2006/main">
            <a:r>
              <a:t>Official sources checked 6 October 2026:</a:t>
            </a:r>
          </a:p>
          <a:p xmlns:a="http://schemas.openxmlformats.org/drawingml/2006/main">
            <a:r>
              <a:t>https://support.kraken.com/articles/360046777031-the-kraken-app</a:t>
            </a:r>
          </a:p>
          <a:p xmlns:a="http://schemas.openxmlformats.org/drawingml/2006/main">
            <a:r>
              <a:t>https://support.kraken.com/au/articles/4405883992724-digital-wallet-purchases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checkout total is important, but your bank may add its own charges. Some instant purchases trigger a withdrawal hold of up to seventy-two hours. Check your account before planning an immediate transfer to a personal wallet. Other methods can have different hold periods.</a:t>
            </a:r>
          </a:p>
          <a:p xmlns:a="http://schemas.openxmlformats.org/drawingml/2006/main">
            <a:r>
              <a:t/>
            </a:r>
          </a:p>
          <a:p xmlns:a="http://schemas.openxmlformats.org/drawingml/2006/main">
            <a:r>
              <a:t>Sources (checked 6 October 2026):</a:t>
            </a:r>
          </a:p>
          <a:p xmlns:a="http://schemas.openxmlformats.org/drawingml/2006/main">
            <a:r>
              <a:t>https://support.kraken.com/au/articles/4405883992724-digital-wallet-purchases</a:t>
            </a:r>
          </a:p>
          <a:p xmlns:a="http://schemas.openxmlformats.org/drawingml/2006/main">
            <a:r>
              <a:t>https://support.kraken.com/articles/360000389606-why-is-there-a-withdrawal-hold-on-my-account-</a:t>
            </a:r>
          </a:p>
          <a:p xmlns:a="http://schemas.openxmlformats.org/drawingml/2006/main">
            <a:r>
              <a:t>https://support.kraken.com/articles/360000381846-cash-deposit-options-fees-minimums-and-processing-times-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If your bank declines the payment, ask the bank whether it permits crypto transactions. A digital wallet does not override a bank restriction. For a delayed deposit, check the stated processing time and reference. If a purchase result is unclear, inspect your balance and history before trying again.</a:t>
            </a:r>
          </a:p>
          <a:p xmlns:a="http://schemas.openxmlformats.org/drawingml/2006/main">
            <a:r>
              <a:t/>
            </a:r>
          </a:p>
          <a:p xmlns:a="http://schemas.openxmlformats.org/drawingml/2006/main">
            <a:r>
              <a:t>Sources (checked 6 October 2026):</a:t>
            </a:r>
          </a:p>
          <a:p xmlns:a="http://schemas.openxmlformats.org/drawingml/2006/main">
            <a:r>
              <a:t>https://support.kraken.com/au/articles/4405883992724-digital-wallet-purchases</a:t>
            </a:r>
          </a:p>
          <a:p xmlns:a="http://schemas.openxmlformats.org/drawingml/2006/main">
            <a:r>
              <a:t>https://support.kraken.com/articles/360000381846-cash-deposit-options-fees-minimums-and-processing-times-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 now know how the two routes work. Before any purchase, decide whether the asset and risk suit you. Our next lesson can cover withdrawing to a personal wallet, including networks, addresses and a small test transfer. This tutorial has no affiliate link.</a:t>
            </a:r>
          </a:p>
          <a:p xmlns:a="http://schemas.openxmlformats.org/drawingml/2006/main">
            <a:r>
              <a:t/>
            </a:r>
          </a:p>
          <a:p xmlns:a="http://schemas.openxmlformats.org/drawingml/2006/main">
            <a:r>
              <a:t>Sources (checked 6 October 2026):</a:t>
            </a:r>
          </a:p>
          <a:p xmlns:a="http://schemas.openxmlformats.org/drawingml/2006/main">
            <a:r>
              <a:t>https://www.kraken.com/buy</a:t>
            </a:r>
          </a:p>
          <a:p xmlns:a="http://schemas.openxmlformats.org/drawingml/2006/main">
            <a:r>
              <a:t>https://support.kraken.com/articles/360049073651-how-do-i-deposit-my-local-currency-to-kraken-</a:t>
            </a:r>
          </a:p>
          <a:p xmlns:a="http://schemas.openxmlformats.org/drawingml/2006/main">
            <a:r>
              <a:t>https://support.kraken.com/au/articles/4405883992724-digital-wallet-purchases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d009aec54c846a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c96474650da45e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be89a1d865c416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a099b9488d145b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8c68356533046c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68f0cb31fa84b3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41F80977-D817-4754-8563-ABCFED5929FC}"/>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DE3891FB-CCA2-4255-8E42-1A8D0FF1C42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75D93296-E56B-41DD-B9EB-9A30F389B46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6D1B6CE3-64B9-4439-BB89-854E82CA271F}"/>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A2E1CF97-40C6-4AA3-9541-508DC15E722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EF8A0760-A5A8-401A-B040-B51076142D99}"/>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E760193B-9F2F-4DE5-9F38-21876ADE531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8E45FA61-3E3A-4F1A-825B-009C046299A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0520EFF4-B315-4C7C-9AE9-37E957BEA3E4}"/>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F3CD0443-19D8-49AA-A238-F9C332DC74A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0D766ED4-E1B9-4F42-A033-1D74F980D7D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5A013EA8-18B8-49DE-BDF3-6C379AA26DF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254B3D0D-6A1E-4BC2-97F7-44AE0400C6BB}"/>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5B49EE90-FCD9-4CBA-9D13-A40684BD1BC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802EAFA4-1A6E-4CC7-A3D6-F28989505D8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f918b58d300483e" /><Relationship Type="http://schemas.openxmlformats.org/officeDocument/2006/relationships/slideLayout" Target="/ppt/slideLayouts/slideLayout1.xml" Id="R9b648b917a744916" /><Relationship Type="http://schemas.openxmlformats.org/officeDocument/2006/relationships/slideLayout" Target="/ppt/slideLayouts/slideLayout2.xml" Id="Rf1628acbddcf4f52" /><Relationship Type="http://schemas.openxmlformats.org/officeDocument/2006/relationships/slideLayout" Target="/ppt/slideLayouts/slideLayout3.xml" Id="R665d9f65055f493a" /><Relationship Type="http://schemas.openxmlformats.org/officeDocument/2006/relationships/slideLayout" Target="/ppt/slideLayouts/slideLayout4.xml" Id="R842fad9626be415c" /><Relationship Type="http://schemas.openxmlformats.org/officeDocument/2006/relationships/slideLayout" Target="/ppt/slideLayouts/slideLayout5.xml" Id="Rce04270ccbe64aa2" /><Relationship Type="http://schemas.openxmlformats.org/officeDocument/2006/relationships/slideLayout" Target="/ppt/slideLayouts/slideLayout6.xml" Id="R2126be97b49a4ed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b648b917a744916"/>
    <p:sldLayoutId xmlns:r="http://schemas.openxmlformats.org/officeDocument/2006/relationships" id="2147483650" r:id="Rf1628acbddcf4f52"/>
    <p:sldLayoutId xmlns:r="http://schemas.openxmlformats.org/officeDocument/2006/relationships" id="2147483651" r:id="R665d9f65055f493a"/>
    <p:sldLayoutId xmlns:r="http://schemas.openxmlformats.org/officeDocument/2006/relationships" id="2147483652" r:id="R842fad9626be415c"/>
    <p:sldLayoutId xmlns:r="http://schemas.openxmlformats.org/officeDocument/2006/relationships" id="2147483653" r:id="Rce04270ccbe64aa2"/>
    <p:sldLayoutId xmlns:r="http://schemas.openxmlformats.org/officeDocument/2006/relationships" id="2147483654" r:id="R2126be97b49a4ed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f140a7e7fc24ddf" /><Relationship Type="http://schemas.openxmlformats.org/officeDocument/2006/relationships/notesSlide" Target="/ppt/notesSlides/notesSlide1.xml" Id="R63deca540323493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0c316e8c8da4e06" /><Relationship Type="http://schemas.openxmlformats.org/officeDocument/2006/relationships/notesSlide" Target="/ppt/notesSlides/notesSlide2.xml" Id="Reb72258eb27d475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0ed4c7dd6734cf8" /><Relationship Type="http://schemas.openxmlformats.org/officeDocument/2006/relationships/notesSlide" Target="/ppt/notesSlides/notesSlide3.xml" Id="Re93ab39fb01a433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bb624fa0b8be4960" /><Relationship Type="http://schemas.openxmlformats.org/officeDocument/2006/relationships/image" Target="/ppt/media/image.png" Id="Re3bf3628b54445ba" /><Relationship Type="http://schemas.openxmlformats.org/officeDocument/2006/relationships/notesSlide" Target="/ppt/notesSlides/notesSlide4.xml" Id="R0ded26224c35403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c9496c76eaf459f" /><Relationship Type="http://schemas.openxmlformats.org/officeDocument/2006/relationships/image" Target="/ppt/media/image2.png" Id="R4d4546a55ff44274" /><Relationship Type="http://schemas.openxmlformats.org/officeDocument/2006/relationships/notesSlide" Target="/ppt/notesSlides/notesSlide5.xml" Id="R76c77a7a203c4b1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853a0835e2e4207" /><Relationship Type="http://schemas.openxmlformats.org/officeDocument/2006/relationships/image" Target="/ppt/media/image3.png" Id="R47f64e2da6064e71" /><Relationship Type="http://schemas.openxmlformats.org/officeDocument/2006/relationships/notesSlide" Target="/ppt/notesSlides/notesSlide6.xml" Id="R7c48740743454073"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c0d72051288d4ffb" /><Relationship Type="http://schemas.openxmlformats.org/officeDocument/2006/relationships/image" Target="/ppt/media/image4.png" Id="R5b5a0be0f0da4f9b" /><Relationship Type="http://schemas.openxmlformats.org/officeDocument/2006/relationships/notesSlide" Target="/ppt/notesSlides/notesSlide7.xml" Id="Rbdd3b14e35864f55"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d91748ecb6744b25" /><Relationship Type="http://schemas.openxmlformats.org/officeDocument/2006/relationships/notesSlide" Target="/ppt/notesSlides/notesSlide8.xml" Id="Rfbaccd90965740d6"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b3a2fef07b884738" /><Relationship Type="http://schemas.openxmlformats.org/officeDocument/2006/relationships/image" Target="/ppt/media/image5.png" Id="R9a758c9d674f4d78" /><Relationship Type="http://schemas.openxmlformats.org/officeDocument/2006/relationships/notesSlide" Target="/ppt/notesSlides/notesSlide9.xml" Id="R9067a90d98e24b5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4471d5c44fe41f4" /><Relationship Type="http://schemas.openxmlformats.org/officeDocument/2006/relationships/image" Target="/ppt/media/image6.png" Id="R2ffdfb677bb74478" /><Relationship Type="http://schemas.openxmlformats.org/officeDocument/2006/relationships/notesSlide" Target="/ppt/notesSlides/notesSlide10.xml" Id="Rd96e226420384d8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08a12a8a68b54e67" /><Relationship Type="http://schemas.openxmlformats.org/officeDocument/2006/relationships/notesSlide" Target="/ppt/notesSlides/notesSlide11.xml" Id="R7f394a870cee4b5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d6ac371853d147fa" /><Relationship Type="http://schemas.openxmlformats.org/officeDocument/2006/relationships/notesSlide" Target="/ppt/notesSlides/notesSlide12.xml" Id="R0215d9cc441b4b1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e714e2b5698d4d80" /><Relationship Type="http://schemas.openxmlformats.org/officeDocument/2006/relationships/image" Target="/ppt/media/image7.png" Id="R6213c4e797314696" /><Relationship Type="http://schemas.openxmlformats.org/officeDocument/2006/relationships/notesSlide" Target="/ppt/notesSlides/notesSlide13.xml" Id="R8f73d86337354f4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6329584efd6445c3" /><Relationship Type="http://schemas.openxmlformats.org/officeDocument/2006/relationships/image" Target="/ppt/media/image8.png" Id="R9291c822853340a7" /><Relationship Type="http://schemas.openxmlformats.org/officeDocument/2006/relationships/notesSlide" Target="/ppt/notesSlides/notesSlide14.xml" Id="R0930bd79f8f0443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70b81a5aca744c67" /><Relationship Type="http://schemas.openxmlformats.org/officeDocument/2006/relationships/image" Target="/ppt/media/image9.png" Id="Re602bf76b49643f6" /><Relationship Type="http://schemas.openxmlformats.org/officeDocument/2006/relationships/notesSlide" Target="/ppt/notesSlides/notesSlide15.xml" Id="R83d9c257e7d740c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a279b6e819e84205" /><Relationship Type="http://schemas.openxmlformats.org/officeDocument/2006/relationships/image" Target="/ppt/media/image10.png" Id="R663d36a7b1124a30" /><Relationship Type="http://schemas.openxmlformats.org/officeDocument/2006/relationships/image" Target="/ppt/media/image11.png" Id="R83cfa631a4cc47ad" /><Relationship Type="http://schemas.openxmlformats.org/officeDocument/2006/relationships/notesSlide" Target="/ppt/notesSlides/notesSlide16.xml" Id="Ra6bd9d19abc9498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b0ad5a720f8d4254" /><Relationship Type="http://schemas.openxmlformats.org/officeDocument/2006/relationships/notesSlide" Target="/ppt/notesSlides/notesSlide17.xml" Id="Rd4a9268f79a7419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300ef4decd814586" /><Relationship Type="http://schemas.openxmlformats.org/officeDocument/2006/relationships/notesSlide" Target="/ppt/notesSlides/notesSlide18.xml" Id="Re5f6baa7b70a4a0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5213a57a1ae346d4" /><Relationship Type="http://schemas.openxmlformats.org/officeDocument/2006/relationships/notesSlide" Target="/ppt/notesSlides/notesSlide19.xml" Id="R7f23b282beb24b64" /></Relationships>
</file>

<file path=ppt/slides/slide1.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8BB53FB-524E-4AAA-AE76-3F9A9B25F397}"/>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YOUR CRYPTO POCKETS</a:t>
            </a:r>
          </a:p>
        </p:txBody>
      </p:sp>
      <p:sp>
        <p:nvSpPr>
          <p:cNvPr id="2" name="">
            <a:extLst xmlns:a="http://schemas.openxmlformats.org/drawingml/2006/main">
              <a:ext uri="{FF2B5EF4-FFF2-40B4-BE49-F238E27FC236}">
                <a16:creationId xmlns:a16="http://schemas.microsoft.com/office/drawing/2014/main" id="{6E666895-5B5E-428A-ABE6-D9E729C8FA1B}"/>
              </a:ext>
            </a:extLst>
          </p:cNvPr>
          <p:cNvSpPr>
            <a:spLocks xmlns:a="http://schemas.openxmlformats.org/drawingml/2006/main" noGrp="1"/>
          </p:cNvSpPr>
          <p:nvPr/>
        </p:nvSpPr>
        <p:spPr>
          <a:xfrm xmlns:a="http://schemas.openxmlformats.org/drawingml/2006/main">
            <a:off x="609600" y="914400"/>
            <a:ext cx="109728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350" b="1">
                <a:solidFill>
                  <a:srgbClr val="FFFFFF"/>
                </a:solidFill>
                <a:latin typeface="DejaVu Sans"/>
                <a:ea typeface="DejaVu Sans"/>
                <a:cs typeface="DejaVu Sans"/>
              </a:defRPr>
            </a:pPr>
            <a:r>
              <a:rPr sz="4350" b="1">
                <a:solidFill>
                  <a:srgbClr val="FFFFFF"/>
                </a:solidFill>
                <a:latin typeface="DejaVu Sans"/>
                <a:ea typeface="DejaVu Sans"/>
                <a:cs typeface="DejaVu Sans"/>
              </a:rPr>
              <a:t>Your first crypto</a:t>
            </a:r>
          </a:p>
          <a:p xmlns:a="http://schemas.openxmlformats.org/drawingml/2006/main">
            <a:pPr>
              <a:buNone/>
              <a:defRPr sz="4350" b="1">
                <a:solidFill>
                  <a:srgbClr val="FFFFFF"/>
                </a:solidFill>
                <a:latin typeface="DejaVu Sans"/>
                <a:ea typeface="DejaVu Sans"/>
                <a:cs typeface="DejaVu Sans"/>
              </a:defRPr>
            </a:pPr>
            <a:r>
              <a:rPr sz="4350" b="1">
                <a:solidFill>
                  <a:srgbClr val="FFFFFF"/>
                </a:solidFill>
                <a:latin typeface="DejaVu Sans"/>
                <a:ea typeface="DejaVu Sans"/>
                <a:cs typeface="DejaVu Sans"/>
              </a:rPr>
              <a:t>purchase on Kraken</a:t>
            </a:r>
          </a:p>
        </p:txBody>
      </p:sp>
      <p:sp>
        <p:nvSpPr>
          <p:cNvPr id="3" name="">
            <a:extLst xmlns:a="http://schemas.openxmlformats.org/drawingml/2006/main">
              <a:ext uri="{FF2B5EF4-FFF2-40B4-BE49-F238E27FC236}">
                <a16:creationId xmlns:a16="http://schemas.microsoft.com/office/drawing/2014/main" id="{B4B2AC05-E413-4CDB-88A3-24F52F1F11B5}"/>
              </a:ext>
            </a:extLst>
          </p:cNvPr>
          <p:cNvSpPr>
            <a:spLocks xmlns:a="http://schemas.openxmlformats.org/drawingml/2006/main" noGrp="1"/>
          </p:cNvSpPr>
          <p:nvPr/>
        </p:nvSpPr>
        <p:spPr>
          <a:xfrm xmlns:a="http://schemas.openxmlformats.org/drawingml/2006/main">
            <a:off x="609600" y="3095625"/>
            <a:ext cx="1076325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400" b="0">
                <a:solidFill>
                  <a:srgbClr val="F4F2FF"/>
                </a:solidFill>
                <a:latin typeface="DejaVu Sans"/>
                <a:ea typeface="DejaVu Sans"/>
                <a:cs typeface="DejaVu Sans"/>
              </a:defRPr>
            </a:pPr>
            <a:r>
              <a:rPr sz="2400" b="0">
                <a:solidFill>
                  <a:srgbClr val="F4F2FF"/>
                </a:solidFill>
                <a:latin typeface="DejaVu Sans"/>
                <a:ea typeface="DejaVu Sans"/>
                <a:cs typeface="DejaVu Sans"/>
              </a:rPr>
              <a:t>A beginner walkthrough</a:t>
            </a:r>
          </a:p>
          <a:p xmlns:a="http://schemas.openxmlformats.org/drawingml/2006/main">
            <a:pPr>
              <a:buNone/>
              <a:defRPr sz="2400" b="0">
                <a:solidFill>
                  <a:srgbClr val="F4F2FF"/>
                </a:solidFill>
                <a:latin typeface="DejaVu Sans"/>
                <a:ea typeface="DejaVu Sans"/>
                <a:cs typeface="DejaVu Sans"/>
              </a:defRPr>
            </a:pPr>
            <a:r>
              <a:rPr sz="2400" b="0">
                <a:solidFill>
                  <a:srgbClr val="F4F2FF"/>
                </a:solidFill>
                <a:latin typeface="DejaVu Sans"/>
                <a:ea typeface="DejaVu Sans"/>
                <a:cs typeface="DejaVu Sans"/>
              </a:rPr>
              <a:t>Website + Apple Pay / Google Pay</a:t>
            </a:r>
          </a:p>
        </p:txBody>
      </p:sp>
      <p:sp>
        <p:nvSpPr>
          <p:cNvPr id="4" name="">
            <a:extLst xmlns:a="http://schemas.openxmlformats.org/drawingml/2006/main">
              <a:ext uri="{FF2B5EF4-FFF2-40B4-BE49-F238E27FC236}">
                <a16:creationId xmlns:a16="http://schemas.microsoft.com/office/drawing/2014/main" id="{4DEE0CD6-F2C5-4388-83ED-7AF4FEE3779A}"/>
              </a:ext>
            </a:extLst>
          </p:cNvPr>
          <p:cNvSpPr>
            <a:spLocks xmlns:a="http://schemas.openxmlformats.org/drawingml/2006/main" noGrp="1"/>
          </p:cNvSpPr>
          <p:nvPr/>
        </p:nvSpPr>
        <p:spPr>
          <a:xfrm xmlns:a="http://schemas.openxmlformats.org/drawingml/2006/main">
            <a:off x="609600" y="5429250"/>
            <a:ext cx="1076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500" b="0">
                <a:solidFill>
                  <a:srgbClr val="C3BCD5"/>
                </a:solidFill>
                <a:latin typeface="DejaVu Sans"/>
                <a:ea typeface="DejaVu Sans"/>
                <a:cs typeface="DejaVu Sans"/>
              </a:defRPr>
            </a:pPr>
            <a:r>
              <a:rPr sz="1500" b="0">
                <a:solidFill>
                  <a:srgbClr val="C3BCD5"/>
                </a:solidFill>
                <a:latin typeface="DejaVu Sans"/>
                <a:ea typeface="DejaVu Sans"/>
                <a:cs typeface="DejaVu Sans"/>
              </a:rPr>
              <a:t>Independent tutorial / 6 October 2026</a:t>
            </a:r>
          </a:p>
        </p:txBody>
      </p:sp>
      <p:sp>
        <p:nvSpPr>
          <p:cNvPr id="5" name="">
            <a:extLst xmlns:a="http://schemas.openxmlformats.org/drawingml/2006/main">
              <a:ext uri="{FF2B5EF4-FFF2-40B4-BE49-F238E27FC236}">
                <a16:creationId xmlns:a16="http://schemas.microsoft.com/office/drawing/2014/main" id="{E7B304EF-B0EA-4575-A1CB-2BE4AEB77E95}"/>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01 / 19</a:t>
            </a:r>
          </a:p>
        </p:txBody>
      </p:sp>
    </p:spTree>
    <p:extLst>
      <p:ext uri="{BB962C8B-B14F-4D97-AF65-F5344CB8AC3E}">
        <p14:creationId xmlns:p14="http://schemas.microsoft.com/office/powerpoint/2010/main" val="1983739420"/>
      </p:ext>
    </p:extLst>
  </p:cSld>
</p:sld>
</file>

<file path=ppt/slides/slide2.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EB85B4A-8B35-4738-A3A7-1CFF431A4D4C}"/>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ACCOUNT SETUP</a:t>
            </a:r>
          </a:p>
        </p:txBody>
      </p:sp>
      <p:sp>
        <p:nvSpPr>
          <p:cNvPr id="2" name="">
            <a:extLst xmlns:a="http://schemas.openxmlformats.org/drawingml/2006/main">
              <a:ext uri="{FF2B5EF4-FFF2-40B4-BE49-F238E27FC236}">
                <a16:creationId xmlns:a16="http://schemas.microsoft.com/office/drawing/2014/main" id="{8E95103A-5506-40CD-BF33-4E62E470E67F}"/>
              </a:ext>
            </a:extLst>
          </p:cNvPr>
          <p:cNvSpPr>
            <a:spLocks xmlns:a="http://schemas.openxmlformats.org/drawingml/2006/main" noGrp="1"/>
          </p:cNvSpPr>
          <p:nvPr/>
        </p:nvSpPr>
        <p:spPr>
          <a:xfrm xmlns:a="http://schemas.openxmlformats.org/drawingml/2006/main">
            <a:off x="609600" y="9144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Before you begin</a:t>
            </a:r>
          </a:p>
        </p:txBody>
      </p:sp>
      <p:sp>
        <p:nvSpPr>
          <p:cNvPr id="3" name="">
            <a:extLst xmlns:a="http://schemas.openxmlformats.org/drawingml/2006/main">
              <a:ext uri="{FF2B5EF4-FFF2-40B4-BE49-F238E27FC236}">
                <a16:creationId xmlns:a16="http://schemas.microsoft.com/office/drawing/2014/main" id="{5FE6B0A1-78A7-4F6A-8631-ECBC430A22BC}"/>
              </a:ext>
            </a:extLst>
          </p:cNvPr>
          <p:cNvSpPr>
            <a:spLocks xmlns:a="http://schemas.openxmlformats.org/drawingml/2006/main" noGrp="1"/>
          </p:cNvSpPr>
          <p:nvPr/>
        </p:nvSpPr>
        <p:spPr>
          <a:xfrm xmlns:a="http://schemas.openxmlformats.org/drawingml/2006/main">
            <a:off x="609600" y="2143125"/>
            <a:ext cx="108585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Go directly to kraken.com.</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Create an account or sign in.</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Complete identity verification.</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Enable sign-in two-factor authentication.</a:t>
            </a:r>
          </a:p>
        </p:txBody>
      </p:sp>
      <p:sp>
        <p:nvSpPr>
          <p:cNvPr id="4" name="">
            <a:extLst xmlns:a="http://schemas.openxmlformats.org/drawingml/2006/main">
              <a:ext uri="{FF2B5EF4-FFF2-40B4-BE49-F238E27FC236}">
                <a16:creationId xmlns:a16="http://schemas.microsoft.com/office/drawing/2014/main" id="{2510A4ED-C2B7-4228-806B-1BC090A51DB2}"/>
              </a:ext>
            </a:extLst>
          </p:cNvPr>
          <p:cNvSpPr>
            <a:spLocks xmlns:a="http://schemas.openxmlformats.org/drawingml/2006/main" noGrp="1"/>
          </p:cNvSpPr>
          <p:nvPr/>
        </p:nvSpPr>
        <p:spPr>
          <a:xfrm xmlns:a="http://schemas.openxmlformats.org/drawingml/2006/main">
            <a:off x="609600" y="52387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BAAEFF"/>
                </a:solidFill>
                <a:latin typeface="DejaVu Sans"/>
                <a:ea typeface="DejaVu Sans"/>
                <a:cs typeface="DejaVu Sans"/>
              </a:defRPr>
            </a:pPr>
            <a:r>
              <a:rPr sz="1650" b="1">
                <a:solidFill>
                  <a:srgbClr val="BAAEFF"/>
                </a:solidFill>
                <a:latin typeface="DejaVu Sans"/>
                <a:ea typeface="DejaVu Sans"/>
                <a:cs typeface="DejaVu Sans"/>
              </a:rPr>
              <a:t>Use the standard Kraken interface for this tutorial.</a:t>
            </a:r>
          </a:p>
        </p:txBody>
      </p:sp>
      <p:sp>
        <p:nvSpPr>
          <p:cNvPr id="5" name="">
            <a:extLst xmlns:a="http://schemas.openxmlformats.org/drawingml/2006/main">
              <a:ext uri="{FF2B5EF4-FFF2-40B4-BE49-F238E27FC236}">
                <a16:creationId xmlns:a16="http://schemas.microsoft.com/office/drawing/2014/main" id="{73CBE572-91BF-4227-A277-631A9619A0AF}"/>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02 / 19</a:t>
            </a:r>
          </a:p>
        </p:txBody>
      </p:sp>
    </p:spTree>
    <p:extLst>
      <p:ext uri="{BB962C8B-B14F-4D97-AF65-F5344CB8AC3E}">
        <p14:creationId xmlns:p14="http://schemas.microsoft.com/office/powerpoint/2010/main" val="1021861409"/>
      </p:ext>
    </p:extLst>
  </p:cSld>
</p:sld>
</file>

<file path=ppt/slides/slide3.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3C1F749-6509-4DF7-9433-64421FE844F9}"/>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CHOOSE YOUR ROUTE</a:t>
            </a:r>
          </a:p>
        </p:txBody>
      </p:sp>
      <p:sp>
        <p:nvSpPr>
          <p:cNvPr id="2" name="">
            <a:extLst xmlns:a="http://schemas.openxmlformats.org/drawingml/2006/main">
              <a:ext uri="{FF2B5EF4-FFF2-40B4-BE49-F238E27FC236}">
                <a16:creationId xmlns:a16="http://schemas.microsoft.com/office/drawing/2014/main" id="{55C89C0D-B82A-4471-A31E-E1A23CA81F7D}"/>
              </a:ext>
            </a:extLst>
          </p:cNvPr>
          <p:cNvSpPr>
            <a:spLocks xmlns:a="http://schemas.openxmlformats.org/drawingml/2006/main" noGrp="1"/>
          </p:cNvSpPr>
          <p:nvPr/>
        </p:nvSpPr>
        <p:spPr>
          <a:xfrm xmlns:a="http://schemas.openxmlformats.org/drawingml/2006/main">
            <a:off x="609600" y="9144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Two ways to pay</a:t>
            </a:r>
          </a:p>
        </p:txBody>
      </p:sp>
      <p:sp>
        <p:nvSpPr>
          <p:cNvPr id="3" name="">
            <a:extLst xmlns:a="http://schemas.openxmlformats.org/drawingml/2006/main">
              <a:ext uri="{FF2B5EF4-FFF2-40B4-BE49-F238E27FC236}">
                <a16:creationId xmlns:a16="http://schemas.microsoft.com/office/drawing/2014/main" id="{F6EBD628-314B-413C-B1AD-2D26A43A28BD}"/>
              </a:ext>
            </a:extLst>
          </p:cNvPr>
          <p:cNvSpPr>
            <a:spLocks xmlns:a="http://schemas.openxmlformats.org/drawingml/2006/main" noGrp="1"/>
          </p:cNvSpPr>
          <p:nvPr/>
        </p:nvSpPr>
        <p:spPr>
          <a:xfrm xmlns:a="http://schemas.openxmlformats.org/drawingml/2006/main">
            <a:off x="609600" y="2143125"/>
            <a:ext cx="108585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Bank transfer</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Deposit cash first, then buy crypto.</a:t>
            </a:r>
          </a:p>
          <a:p xmlns:a="http://schemas.openxmlformats.org/drawingml/2006/main">
            <a:r>
              <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Apple Pay or Google Pay</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Pay directly when buying crypto.</a:t>
            </a:r>
          </a:p>
        </p:txBody>
      </p:sp>
      <p:sp>
        <p:nvSpPr>
          <p:cNvPr id="4" name="">
            <a:extLst xmlns:a="http://schemas.openxmlformats.org/drawingml/2006/main">
              <a:ext uri="{FF2B5EF4-FFF2-40B4-BE49-F238E27FC236}">
                <a16:creationId xmlns:a16="http://schemas.microsoft.com/office/drawing/2014/main" id="{5804A134-0D53-4D05-85BE-E345230F2F85}"/>
              </a:ext>
            </a:extLst>
          </p:cNvPr>
          <p:cNvSpPr>
            <a:spLocks xmlns:a="http://schemas.openxmlformats.org/drawingml/2006/main" noGrp="1"/>
          </p:cNvSpPr>
          <p:nvPr/>
        </p:nvSpPr>
        <p:spPr>
          <a:xfrm xmlns:a="http://schemas.openxmlformats.org/drawingml/2006/main">
            <a:off x="609600" y="52387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BAAEFF"/>
                </a:solidFill>
                <a:latin typeface="DejaVu Sans"/>
                <a:ea typeface="DejaVu Sans"/>
                <a:cs typeface="DejaVu Sans"/>
              </a:defRPr>
            </a:pPr>
            <a:r>
              <a:rPr sz="1650" b="1">
                <a:solidFill>
                  <a:srgbClr val="BAAEFF"/>
                </a:solidFill>
                <a:latin typeface="DejaVu Sans"/>
                <a:ea typeface="DejaVu Sans"/>
                <a:cs typeface="DejaVu Sans"/>
              </a:rPr>
              <a:t>Digital wallets: app supported, website availability varies.</a:t>
            </a:r>
          </a:p>
        </p:txBody>
      </p:sp>
      <p:sp>
        <p:nvSpPr>
          <p:cNvPr id="5" name="">
            <a:extLst xmlns:a="http://schemas.openxmlformats.org/drawingml/2006/main">
              <a:ext uri="{FF2B5EF4-FFF2-40B4-BE49-F238E27FC236}">
                <a16:creationId xmlns:a16="http://schemas.microsoft.com/office/drawing/2014/main" id="{261FBA11-8C5A-46E2-8CB3-E727043D7D13}"/>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03 / 19</a:t>
            </a:r>
          </a:p>
        </p:txBody>
      </p:sp>
    </p:spTree>
    <p:extLst>
      <p:ext uri="{BB962C8B-B14F-4D97-AF65-F5344CB8AC3E}">
        <p14:creationId xmlns:p14="http://schemas.microsoft.com/office/powerpoint/2010/main" val="140807045"/>
      </p:ext>
    </p:extLst>
  </p:cSld>
</p:sld>
</file>

<file path=ppt/slides/slide4.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AF63606-E705-4348-9E48-8D3B205BF502}"/>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BANK TRANSFER / WEBSITE</a:t>
            </a:r>
          </a:p>
        </p:txBody>
      </p:sp>
      <p:sp>
        <p:nvSpPr>
          <p:cNvPr id="2" name="">
            <a:extLst xmlns:a="http://schemas.openxmlformats.org/drawingml/2006/main">
              <a:ext uri="{FF2B5EF4-FFF2-40B4-BE49-F238E27FC236}">
                <a16:creationId xmlns:a16="http://schemas.microsoft.com/office/drawing/2014/main" id="{E333A69F-F127-4B0E-A7DD-067CCA9DC952}"/>
              </a:ext>
            </a:extLst>
          </p:cNvPr>
          <p:cNvSpPr>
            <a:spLocks xmlns:a="http://schemas.openxmlformats.org/drawingml/2006/main" noGrp="1"/>
          </p:cNvSpPr>
          <p:nvPr/>
        </p:nvSpPr>
        <p:spPr>
          <a:xfrm xmlns:a="http://schemas.openxmlformats.org/drawingml/2006/main">
            <a:off x="609600" y="9144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1. The deposit page</a:t>
            </a:r>
          </a:p>
        </p:txBody>
      </p:sp>
      <p:sp>
        <p:nvSpPr>
          <p:cNvPr id="3" name="">
            <a:extLst xmlns:a="http://schemas.openxmlformats.org/drawingml/2006/main">
              <a:ext uri="{FF2B5EF4-FFF2-40B4-BE49-F238E27FC236}">
                <a16:creationId xmlns:a16="http://schemas.microsoft.com/office/drawing/2014/main" id="{172A6ACD-7B6A-4E48-8E2E-657513D59D9B}"/>
              </a:ext>
            </a:extLst>
          </p:cNvPr>
          <p:cNvSpPr>
            <a:spLocks xmlns:a="http://schemas.openxmlformats.org/drawingml/2006/main" noGrp="1"/>
          </p:cNvSpPr>
          <p:nvPr/>
        </p:nvSpPr>
        <p:spPr>
          <a:xfrm xmlns:a="http://schemas.openxmlformats.org/drawingml/2006/main">
            <a:off x="609600" y="2143125"/>
            <a:ext cx="51054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Sign in to Kraken.</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Click Deposit.</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Or open Transfer, then Deposit.</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e3bf3628b54445ba"/>
          <a:stretch xmlns:a="http://schemas.openxmlformats.org/drawingml/2006/main"/>
        </p:blipFill>
        <p:spPr>
          <a:xfrm xmlns:a="http://schemas.openxmlformats.org/drawingml/2006/main">
            <a:off x="6096000" y="2507193"/>
            <a:ext cx="5486400" cy="279611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FC472A3-EC08-4473-97FD-862AAD569EAD}"/>
              </a:ext>
            </a:extLst>
          </p:cNvPr>
          <p:cNvSpPr>
            <a:spLocks xmlns:a="http://schemas.openxmlformats.org/drawingml/2006/main" noGrp="1"/>
          </p:cNvSpPr>
          <p:nvPr/>
        </p:nvSpPr>
        <p:spPr>
          <a:xfrm xmlns:a="http://schemas.openxmlformats.org/drawingml/2006/main">
            <a:off x="6096000" y="5953125"/>
            <a:ext cx="5486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C3BCD5"/>
                </a:solidFill>
                <a:latin typeface="DejaVu Sans"/>
                <a:ea typeface="DejaVu Sans"/>
                <a:cs typeface="DejaVu Sans"/>
              </a:defRPr>
            </a:pPr>
            <a:r>
              <a:rPr sz="1125" b="0">
                <a:solidFill>
                  <a:srgbClr val="C3BCD5"/>
                </a:solidFill>
                <a:latin typeface="DejaVu Sans"/>
                <a:ea typeface="DejaVu Sans"/>
                <a:cs typeface="DejaVu Sans"/>
              </a:rPr>
              <a:t>Kraken help example. Values and layout may differ.</a:t>
            </a:r>
          </a:p>
        </p:txBody>
      </p:sp>
      <p:sp>
        <p:nvSpPr>
          <p:cNvPr id="6" name="">
            <a:extLst xmlns:a="http://schemas.openxmlformats.org/drawingml/2006/main">
              <a:ext uri="{FF2B5EF4-FFF2-40B4-BE49-F238E27FC236}">
                <a16:creationId xmlns:a16="http://schemas.microsoft.com/office/drawing/2014/main" id="{BD4BB283-07A8-4691-A678-8FBB432D4485}"/>
              </a:ext>
            </a:extLst>
          </p:cNvPr>
          <p:cNvSpPr>
            <a:spLocks xmlns:a="http://schemas.openxmlformats.org/drawingml/2006/main" noGrp="1"/>
          </p:cNvSpPr>
          <p:nvPr/>
        </p:nvSpPr>
        <p:spPr>
          <a:xfrm xmlns:a="http://schemas.openxmlformats.org/drawingml/2006/main">
            <a:off x="609600" y="5238750"/>
            <a:ext cx="5105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BAAEFF"/>
                </a:solidFill>
                <a:latin typeface="DejaVu Sans"/>
                <a:ea typeface="DejaVu Sans"/>
                <a:cs typeface="DejaVu Sans"/>
              </a:defRPr>
            </a:pPr>
            <a:r>
              <a:rPr sz="1650" b="1">
                <a:solidFill>
                  <a:srgbClr val="BAAEFF"/>
                </a:solidFill>
                <a:latin typeface="DejaVu Sans"/>
                <a:ea typeface="DejaVu Sans"/>
                <a:cs typeface="DejaVu Sans"/>
              </a:rPr>
              <a:t>Look for Deposit in your own account.</a:t>
            </a:r>
          </a:p>
        </p:txBody>
      </p:sp>
      <p:sp>
        <p:nvSpPr>
          <p:cNvPr id="7" name="">
            <a:extLst xmlns:a="http://schemas.openxmlformats.org/drawingml/2006/main">
              <a:ext uri="{FF2B5EF4-FFF2-40B4-BE49-F238E27FC236}">
                <a16:creationId xmlns:a16="http://schemas.microsoft.com/office/drawing/2014/main" id="{0D1E765D-A25C-4DCA-BF2E-260F132389E1}"/>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04 / 19</a:t>
            </a:r>
          </a:p>
        </p:txBody>
      </p:sp>
    </p:spTree>
    <p:extLst>
      <p:ext uri="{BB962C8B-B14F-4D97-AF65-F5344CB8AC3E}">
        <p14:creationId xmlns:p14="http://schemas.microsoft.com/office/powerpoint/2010/main" val="447645020"/>
      </p:ext>
    </p:extLst>
  </p:cSld>
</p:sld>
</file>

<file path=ppt/slides/slide5.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AC490DB-E805-4158-9D10-9666762EE7B1}"/>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BANK TRANSFER / WEBSITE</a:t>
            </a:r>
          </a:p>
        </p:txBody>
      </p:sp>
      <p:sp>
        <p:nvSpPr>
          <p:cNvPr id="2" name="">
            <a:extLst xmlns:a="http://schemas.openxmlformats.org/drawingml/2006/main">
              <a:ext uri="{FF2B5EF4-FFF2-40B4-BE49-F238E27FC236}">
                <a16:creationId xmlns:a16="http://schemas.microsoft.com/office/drawing/2014/main" id="{0EE56625-289F-4470-AE4C-7C25BBA6B99D}"/>
              </a:ext>
            </a:extLst>
          </p:cNvPr>
          <p:cNvSpPr>
            <a:spLocks xmlns:a="http://schemas.openxmlformats.org/drawingml/2006/main" noGrp="1"/>
          </p:cNvSpPr>
          <p:nvPr/>
        </p:nvSpPr>
        <p:spPr>
          <a:xfrm xmlns:a="http://schemas.openxmlformats.org/drawingml/2006/main">
            <a:off x="609600" y="9144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2. Your deposit currency</a:t>
            </a:r>
          </a:p>
        </p:txBody>
      </p:sp>
      <p:sp>
        <p:nvSpPr>
          <p:cNvPr id="3" name="">
            <a:extLst xmlns:a="http://schemas.openxmlformats.org/drawingml/2006/main">
              <a:ext uri="{FF2B5EF4-FFF2-40B4-BE49-F238E27FC236}">
                <a16:creationId xmlns:a16="http://schemas.microsoft.com/office/drawing/2014/main" id="{38C3889E-1FC1-4BAF-BC70-8C83B60042A3}"/>
              </a:ext>
            </a:extLst>
          </p:cNvPr>
          <p:cNvSpPr>
            <a:spLocks xmlns:a="http://schemas.openxmlformats.org/drawingml/2006/main" noGrp="1"/>
          </p:cNvSpPr>
          <p:nvPr/>
        </p:nvSpPr>
        <p:spPr>
          <a:xfrm xmlns:a="http://schemas.openxmlformats.org/drawingml/2006/main">
            <a:off x="609600" y="2143125"/>
            <a:ext cx="51054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Select a cash currency.</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Use one your account supports.</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Check conversion costs with your bank.</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4d4546a55ff44274"/>
          <a:stretch xmlns:a="http://schemas.openxmlformats.org/drawingml/2006/main"/>
        </p:blipFill>
        <p:spPr>
          <a:xfrm xmlns:a="http://schemas.openxmlformats.org/drawingml/2006/main">
            <a:off x="6994432" y="1905000"/>
            <a:ext cx="3689537" cy="4000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1C3A068A-4331-42E2-B421-491EEBB8FAD6}"/>
              </a:ext>
            </a:extLst>
          </p:cNvPr>
          <p:cNvSpPr>
            <a:spLocks xmlns:a="http://schemas.openxmlformats.org/drawingml/2006/main" noGrp="1"/>
          </p:cNvSpPr>
          <p:nvPr/>
        </p:nvSpPr>
        <p:spPr>
          <a:xfrm xmlns:a="http://schemas.openxmlformats.org/drawingml/2006/main">
            <a:off x="6096000" y="5953125"/>
            <a:ext cx="5486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C3BCD5"/>
                </a:solidFill>
                <a:latin typeface="DejaVu Sans"/>
                <a:ea typeface="DejaVu Sans"/>
                <a:cs typeface="DejaVu Sans"/>
              </a:defRPr>
            </a:pPr>
            <a:r>
              <a:rPr sz="1125" b="0">
                <a:solidFill>
                  <a:srgbClr val="C3BCD5"/>
                </a:solidFill>
                <a:latin typeface="DejaVu Sans"/>
                <a:ea typeface="DejaVu Sans"/>
                <a:cs typeface="DejaVu Sans"/>
              </a:rPr>
              <a:t>Kraken help example. Values and layout may differ.</a:t>
            </a:r>
          </a:p>
        </p:txBody>
      </p:sp>
      <p:sp>
        <p:nvSpPr>
          <p:cNvPr id="6" name="">
            <a:extLst xmlns:a="http://schemas.openxmlformats.org/drawingml/2006/main">
              <a:ext uri="{FF2B5EF4-FFF2-40B4-BE49-F238E27FC236}">
                <a16:creationId xmlns:a16="http://schemas.microsoft.com/office/drawing/2014/main" id="{AA75C35F-ADBB-49A5-99DB-1F9E5E01870C}"/>
              </a:ext>
            </a:extLst>
          </p:cNvPr>
          <p:cNvSpPr>
            <a:spLocks xmlns:a="http://schemas.openxmlformats.org/drawingml/2006/main" noGrp="1"/>
          </p:cNvSpPr>
          <p:nvPr/>
        </p:nvSpPr>
        <p:spPr>
          <a:xfrm xmlns:a="http://schemas.openxmlformats.org/drawingml/2006/main">
            <a:off x="609600" y="5238750"/>
            <a:ext cx="5105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BAAEFF"/>
                </a:solidFill>
                <a:latin typeface="DejaVu Sans"/>
                <a:ea typeface="DejaVu Sans"/>
                <a:cs typeface="DejaVu Sans"/>
              </a:defRPr>
            </a:pPr>
            <a:r>
              <a:rPr sz="1650" b="1">
                <a:solidFill>
                  <a:srgbClr val="BAAEFF"/>
                </a:solidFill>
                <a:latin typeface="DejaVu Sans"/>
                <a:ea typeface="DejaVu Sans"/>
                <a:cs typeface="DejaVu Sans"/>
              </a:rPr>
              <a:t>NZ viewers: do not assume NZD or NZ bank funding is available.</a:t>
            </a:r>
          </a:p>
        </p:txBody>
      </p:sp>
      <p:sp>
        <p:nvSpPr>
          <p:cNvPr id="7" name="">
            <a:extLst xmlns:a="http://schemas.openxmlformats.org/drawingml/2006/main">
              <a:ext uri="{FF2B5EF4-FFF2-40B4-BE49-F238E27FC236}">
                <a16:creationId xmlns:a16="http://schemas.microsoft.com/office/drawing/2014/main" id="{C66E3D36-6F75-4009-92C4-BF4B2B9465F0}"/>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05 / 19</a:t>
            </a:r>
          </a:p>
        </p:txBody>
      </p:sp>
    </p:spTree>
    <p:extLst>
      <p:ext uri="{BB962C8B-B14F-4D97-AF65-F5344CB8AC3E}">
        <p14:creationId xmlns:p14="http://schemas.microsoft.com/office/powerpoint/2010/main" val="2077930961"/>
      </p:ext>
    </p:extLst>
  </p:cSld>
</p:sld>
</file>

<file path=ppt/slides/slide6.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F21A601-C20A-49C6-9046-870D952280F8}"/>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BANK TRANSFER / WEBSITE</a:t>
            </a:r>
          </a:p>
        </p:txBody>
      </p:sp>
      <p:sp>
        <p:nvSpPr>
          <p:cNvPr id="2" name="">
            <a:extLst xmlns:a="http://schemas.openxmlformats.org/drawingml/2006/main">
              <a:ext uri="{FF2B5EF4-FFF2-40B4-BE49-F238E27FC236}">
                <a16:creationId xmlns:a16="http://schemas.microsoft.com/office/drawing/2014/main" id="{A0D79FCD-9DAD-4938-8930-21CB17836305}"/>
              </a:ext>
            </a:extLst>
          </p:cNvPr>
          <p:cNvSpPr>
            <a:spLocks xmlns:a="http://schemas.openxmlformats.org/drawingml/2006/main" noGrp="1"/>
          </p:cNvSpPr>
          <p:nvPr/>
        </p:nvSpPr>
        <p:spPr>
          <a:xfrm xmlns:a="http://schemas.openxmlformats.org/drawingml/2006/main">
            <a:off x="609600" y="9144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3. The bank transfer method</a:t>
            </a:r>
          </a:p>
        </p:txBody>
      </p:sp>
      <p:sp>
        <p:nvSpPr>
          <p:cNvPr id="3" name="">
            <a:extLst xmlns:a="http://schemas.openxmlformats.org/drawingml/2006/main">
              <a:ext uri="{FF2B5EF4-FFF2-40B4-BE49-F238E27FC236}">
                <a16:creationId xmlns:a16="http://schemas.microsoft.com/office/drawing/2014/main" id="{D519551A-B043-4F5D-8696-B136B47A57C8}"/>
              </a:ext>
            </a:extLst>
          </p:cNvPr>
          <p:cNvSpPr>
            <a:spLocks xmlns:a="http://schemas.openxmlformats.org/drawingml/2006/main" noGrp="1"/>
          </p:cNvSpPr>
          <p:nvPr/>
        </p:nvSpPr>
        <p:spPr>
          <a:xfrm xmlns:a="http://schemas.openxmlformats.org/drawingml/2006/main">
            <a:off x="609600" y="2143125"/>
            <a:ext cx="51054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Choose Manual bank transfer.</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Select an available funding provider.</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Read its fees, minimum and arrival time.</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47f64e2da6064e71"/>
          <a:stretch xmlns:a="http://schemas.openxmlformats.org/drawingml/2006/main"/>
        </p:blipFill>
        <p:spPr>
          <a:xfrm xmlns:a="http://schemas.openxmlformats.org/drawingml/2006/main">
            <a:off x="6096000" y="2545896"/>
            <a:ext cx="5486400" cy="2718707"/>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BC59F177-CB9A-4552-85F1-366A8CC090C5}"/>
              </a:ext>
            </a:extLst>
          </p:cNvPr>
          <p:cNvSpPr>
            <a:spLocks xmlns:a="http://schemas.openxmlformats.org/drawingml/2006/main" noGrp="1"/>
          </p:cNvSpPr>
          <p:nvPr/>
        </p:nvSpPr>
        <p:spPr>
          <a:xfrm xmlns:a="http://schemas.openxmlformats.org/drawingml/2006/main">
            <a:off x="6096000" y="5953125"/>
            <a:ext cx="5486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C3BCD5"/>
                </a:solidFill>
                <a:latin typeface="DejaVu Sans"/>
                <a:ea typeface="DejaVu Sans"/>
                <a:cs typeface="DejaVu Sans"/>
              </a:defRPr>
            </a:pPr>
            <a:r>
              <a:rPr sz="1125" b="0">
                <a:solidFill>
                  <a:srgbClr val="C3BCD5"/>
                </a:solidFill>
                <a:latin typeface="DejaVu Sans"/>
                <a:ea typeface="DejaVu Sans"/>
                <a:cs typeface="DejaVu Sans"/>
              </a:rPr>
              <a:t>Kraken help example. Values and layout may differ.</a:t>
            </a:r>
          </a:p>
        </p:txBody>
      </p:sp>
      <p:sp>
        <p:nvSpPr>
          <p:cNvPr id="6" name="">
            <a:extLst xmlns:a="http://schemas.openxmlformats.org/drawingml/2006/main">
              <a:ext uri="{FF2B5EF4-FFF2-40B4-BE49-F238E27FC236}">
                <a16:creationId xmlns:a16="http://schemas.microsoft.com/office/drawing/2014/main" id="{39394618-7F19-40C1-A1EF-CAE499707F99}"/>
              </a:ext>
            </a:extLst>
          </p:cNvPr>
          <p:cNvSpPr>
            <a:spLocks xmlns:a="http://schemas.openxmlformats.org/drawingml/2006/main" noGrp="1"/>
          </p:cNvSpPr>
          <p:nvPr/>
        </p:nvSpPr>
        <p:spPr>
          <a:xfrm xmlns:a="http://schemas.openxmlformats.org/drawingml/2006/main">
            <a:off x="609600" y="5238750"/>
            <a:ext cx="5105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BAAEFF"/>
                </a:solidFill>
                <a:latin typeface="DejaVu Sans"/>
                <a:ea typeface="DejaVu Sans"/>
                <a:cs typeface="DejaVu Sans"/>
              </a:defRPr>
            </a:pPr>
            <a:r>
              <a:rPr sz="1650" b="1">
                <a:solidFill>
                  <a:srgbClr val="BAAEFF"/>
                </a:solidFill>
                <a:latin typeface="DejaVu Sans"/>
                <a:ea typeface="DejaVu Sans"/>
                <a:cs typeface="DejaVu Sans"/>
              </a:rPr>
              <a:t>Options depend on your account and location.</a:t>
            </a:r>
          </a:p>
        </p:txBody>
      </p:sp>
      <p:sp>
        <p:nvSpPr>
          <p:cNvPr id="7" name="">
            <a:extLst xmlns:a="http://schemas.openxmlformats.org/drawingml/2006/main">
              <a:ext uri="{FF2B5EF4-FFF2-40B4-BE49-F238E27FC236}">
                <a16:creationId xmlns:a16="http://schemas.microsoft.com/office/drawing/2014/main" id="{BD691E6F-96CB-4156-B4B9-6E75AC463AB1}"/>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06 / 19</a:t>
            </a:r>
          </a:p>
        </p:txBody>
      </p:sp>
    </p:spTree>
    <p:extLst>
      <p:ext uri="{BB962C8B-B14F-4D97-AF65-F5344CB8AC3E}">
        <p14:creationId xmlns:p14="http://schemas.microsoft.com/office/powerpoint/2010/main" val="292791519"/>
      </p:ext>
    </p:extLst>
  </p:cSld>
</p:sld>
</file>

<file path=ppt/slides/slide7.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F3E9976-8CB7-4D9C-B3CE-DF3F51C5ABB0}"/>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BANK TRANSFER / WEBSITE</a:t>
            </a:r>
          </a:p>
        </p:txBody>
      </p:sp>
      <p:sp>
        <p:nvSpPr>
          <p:cNvPr id="2" name="">
            <a:extLst xmlns:a="http://schemas.openxmlformats.org/drawingml/2006/main">
              <a:ext uri="{FF2B5EF4-FFF2-40B4-BE49-F238E27FC236}">
                <a16:creationId xmlns:a16="http://schemas.microsoft.com/office/drawing/2014/main" id="{16BA2AC0-FB5C-45AC-8645-9A913E8CC9C1}"/>
              </a:ext>
            </a:extLst>
          </p:cNvPr>
          <p:cNvSpPr>
            <a:spLocks xmlns:a="http://schemas.openxmlformats.org/drawingml/2006/main" noGrp="1"/>
          </p:cNvSpPr>
          <p:nvPr/>
        </p:nvSpPr>
        <p:spPr>
          <a:xfrm xmlns:a="http://schemas.openxmlformats.org/drawingml/2006/main">
            <a:off x="609600" y="9144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4. The transfer from your bank</a:t>
            </a:r>
          </a:p>
        </p:txBody>
      </p:sp>
      <p:sp>
        <p:nvSpPr>
          <p:cNvPr id="3" name="">
            <a:extLst xmlns:a="http://schemas.openxmlformats.org/drawingml/2006/main">
              <a:ext uri="{FF2B5EF4-FFF2-40B4-BE49-F238E27FC236}">
                <a16:creationId xmlns:a16="http://schemas.microsoft.com/office/drawing/2014/main" id="{16B56F39-94F8-4D01-85DA-D3660954E344}"/>
              </a:ext>
            </a:extLst>
          </p:cNvPr>
          <p:cNvSpPr>
            <a:spLocks xmlns:a="http://schemas.openxmlformats.org/drawingml/2006/main" noGrp="1"/>
          </p:cNvSpPr>
          <p:nvPr/>
        </p:nvSpPr>
        <p:spPr>
          <a:xfrm xmlns:a="http://schemas.openxmlformats.org/drawingml/2006/main">
            <a:off x="609600" y="2143125"/>
            <a:ext cx="51054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Copy the current bank details.</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Include the required reference.</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Send the exact supported currency.</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Use a bank account in your name.</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5b5a0be0f0da4f9b"/>
          <a:stretch xmlns:a="http://schemas.openxmlformats.org/drawingml/2006/main"/>
        </p:blipFill>
        <p:spPr>
          <a:xfrm xmlns:a="http://schemas.openxmlformats.org/drawingml/2006/main">
            <a:off x="6096000" y="2803240"/>
            <a:ext cx="5486400" cy="2204019"/>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FF1AA1B-9C31-497F-96AC-547B308989C4}"/>
              </a:ext>
            </a:extLst>
          </p:cNvPr>
          <p:cNvSpPr>
            <a:spLocks xmlns:a="http://schemas.openxmlformats.org/drawingml/2006/main" noGrp="1"/>
          </p:cNvSpPr>
          <p:nvPr/>
        </p:nvSpPr>
        <p:spPr>
          <a:xfrm xmlns:a="http://schemas.openxmlformats.org/drawingml/2006/main">
            <a:off x="6096000" y="5953125"/>
            <a:ext cx="5486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C3BCD5"/>
                </a:solidFill>
                <a:latin typeface="DejaVu Sans"/>
                <a:ea typeface="DejaVu Sans"/>
                <a:cs typeface="DejaVu Sans"/>
              </a:defRPr>
            </a:pPr>
            <a:r>
              <a:rPr sz="1125" b="0">
                <a:solidFill>
                  <a:srgbClr val="C3BCD5"/>
                </a:solidFill>
                <a:latin typeface="DejaVu Sans"/>
                <a:ea typeface="DejaVu Sans"/>
                <a:cs typeface="DejaVu Sans"/>
              </a:rPr>
              <a:t>Kraken help example. Values and layout may differ.</a:t>
            </a:r>
          </a:p>
        </p:txBody>
      </p:sp>
      <p:sp>
        <p:nvSpPr>
          <p:cNvPr id="6" name="">
            <a:extLst xmlns:a="http://schemas.openxmlformats.org/drawingml/2006/main">
              <a:ext uri="{FF2B5EF4-FFF2-40B4-BE49-F238E27FC236}">
                <a16:creationId xmlns:a16="http://schemas.microsoft.com/office/drawing/2014/main" id="{85F61CB4-9960-4400-965A-249831990E60}"/>
              </a:ext>
            </a:extLst>
          </p:cNvPr>
          <p:cNvSpPr>
            <a:spLocks xmlns:a="http://schemas.openxmlformats.org/drawingml/2006/main" noGrp="1"/>
          </p:cNvSpPr>
          <p:nvPr/>
        </p:nvSpPr>
        <p:spPr>
          <a:xfrm xmlns:a="http://schemas.openxmlformats.org/drawingml/2006/main">
            <a:off x="609600" y="5238750"/>
            <a:ext cx="5105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BAAEFF"/>
                </a:solidFill>
                <a:latin typeface="DejaVu Sans"/>
                <a:ea typeface="DejaVu Sans"/>
                <a:cs typeface="DejaVu Sans"/>
              </a:defRPr>
            </a:pPr>
            <a:r>
              <a:rPr sz="1650" b="1">
                <a:solidFill>
                  <a:srgbClr val="BAAEFF"/>
                </a:solidFill>
                <a:latin typeface="DejaVu Sans"/>
                <a:ea typeface="DejaVu Sans"/>
                <a:cs typeface="DejaVu Sans"/>
              </a:rPr>
              <a:t>Use details from YOUR account. Never copy a tutorial’s bank details.</a:t>
            </a:r>
          </a:p>
        </p:txBody>
      </p:sp>
      <p:sp>
        <p:nvSpPr>
          <p:cNvPr id="7" name="">
            <a:extLst xmlns:a="http://schemas.openxmlformats.org/drawingml/2006/main">
              <a:ext uri="{FF2B5EF4-FFF2-40B4-BE49-F238E27FC236}">
                <a16:creationId xmlns:a16="http://schemas.microsoft.com/office/drawing/2014/main" id="{1351E89D-3734-419B-A9B6-8CC3F79B0EBB}"/>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07 / 19</a:t>
            </a:r>
          </a:p>
        </p:txBody>
      </p:sp>
    </p:spTree>
    <p:extLst>
      <p:ext uri="{BB962C8B-B14F-4D97-AF65-F5344CB8AC3E}">
        <p14:creationId xmlns:p14="http://schemas.microsoft.com/office/powerpoint/2010/main" val="417226468"/>
      </p:ext>
    </p:extLst>
  </p:cSld>
</p:sld>
</file>

<file path=ppt/slides/slide8.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28B6D7E-28AD-43B1-932D-7B7A87CFE2BD}"/>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BANK TRANSFER / WEBSITE</a:t>
            </a:r>
          </a:p>
        </p:txBody>
      </p:sp>
      <p:sp>
        <p:nvSpPr>
          <p:cNvPr id="2" name="">
            <a:extLst xmlns:a="http://schemas.openxmlformats.org/drawingml/2006/main">
              <a:ext uri="{FF2B5EF4-FFF2-40B4-BE49-F238E27FC236}">
                <a16:creationId xmlns:a16="http://schemas.microsoft.com/office/drawing/2014/main" id="{043EEBE8-0BE8-439B-AE22-EDA37FAF2C97}"/>
              </a:ext>
            </a:extLst>
          </p:cNvPr>
          <p:cNvSpPr>
            <a:spLocks xmlns:a="http://schemas.openxmlformats.org/drawingml/2006/main" noGrp="1"/>
          </p:cNvSpPr>
          <p:nvPr/>
        </p:nvSpPr>
        <p:spPr>
          <a:xfrm xmlns:a="http://schemas.openxmlformats.org/drawingml/2006/main">
            <a:off x="609600" y="9144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5. The cash balance</a:t>
            </a:r>
          </a:p>
        </p:txBody>
      </p:sp>
      <p:sp>
        <p:nvSpPr>
          <p:cNvPr id="3" name="">
            <a:extLst xmlns:a="http://schemas.openxmlformats.org/drawingml/2006/main">
              <a:ext uri="{FF2B5EF4-FFF2-40B4-BE49-F238E27FC236}">
                <a16:creationId xmlns:a16="http://schemas.microsoft.com/office/drawing/2014/main" id="{A3C58966-D149-4CB3-8EA7-4EA37448C1FF}"/>
              </a:ext>
            </a:extLst>
          </p:cNvPr>
          <p:cNvSpPr>
            <a:spLocks xmlns:a="http://schemas.openxmlformats.org/drawingml/2006/main" noGrp="1"/>
          </p:cNvSpPr>
          <p:nvPr/>
        </p:nvSpPr>
        <p:spPr>
          <a:xfrm xmlns:a="http://schemas.openxmlformats.org/drawingml/2006/main">
            <a:off x="609600" y="2143125"/>
            <a:ext cx="108585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Wait for the deposit to arrive.</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Check your cash balance in Portfolio.</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Then continue to Buy.</a:t>
            </a:r>
          </a:p>
        </p:txBody>
      </p:sp>
      <p:sp>
        <p:nvSpPr>
          <p:cNvPr id="4" name="">
            <a:extLst xmlns:a="http://schemas.openxmlformats.org/drawingml/2006/main">
              <a:ext uri="{FF2B5EF4-FFF2-40B4-BE49-F238E27FC236}">
                <a16:creationId xmlns:a16="http://schemas.microsoft.com/office/drawing/2014/main" id="{762D991C-47EE-4368-9065-6324CAF871BD}"/>
              </a:ext>
            </a:extLst>
          </p:cNvPr>
          <p:cNvSpPr>
            <a:spLocks xmlns:a="http://schemas.openxmlformats.org/drawingml/2006/main" noGrp="1"/>
          </p:cNvSpPr>
          <p:nvPr/>
        </p:nvSpPr>
        <p:spPr>
          <a:xfrm xmlns:a="http://schemas.openxmlformats.org/drawingml/2006/main">
            <a:off x="609600" y="52387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BAAEFF"/>
                </a:solidFill>
                <a:latin typeface="DejaVu Sans"/>
                <a:ea typeface="DejaVu Sans"/>
                <a:cs typeface="DejaVu Sans"/>
              </a:defRPr>
            </a:pPr>
            <a:r>
              <a:rPr sz="1650" b="1">
                <a:solidFill>
                  <a:srgbClr val="BAAEFF"/>
                </a:solidFill>
                <a:latin typeface="DejaVu Sans"/>
                <a:ea typeface="DejaVu Sans"/>
                <a:cs typeface="DejaVu Sans"/>
              </a:rPr>
              <a:t>A cash deposit does not automatically buy cryptocurrency.</a:t>
            </a:r>
          </a:p>
        </p:txBody>
      </p:sp>
      <p:sp>
        <p:nvSpPr>
          <p:cNvPr id="5" name="">
            <a:extLst xmlns:a="http://schemas.openxmlformats.org/drawingml/2006/main">
              <a:ext uri="{FF2B5EF4-FFF2-40B4-BE49-F238E27FC236}">
                <a16:creationId xmlns:a16="http://schemas.microsoft.com/office/drawing/2014/main" id="{C6A695F1-B342-4C56-B55E-6768CD19EC46}"/>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08 / 19</a:t>
            </a:r>
          </a:p>
        </p:txBody>
      </p:sp>
    </p:spTree>
    <p:extLst>
      <p:ext uri="{BB962C8B-B14F-4D97-AF65-F5344CB8AC3E}">
        <p14:creationId xmlns:p14="http://schemas.microsoft.com/office/powerpoint/2010/main" val="781622862"/>
      </p:ext>
    </p:extLst>
  </p:cSld>
</p:sld>
</file>

<file path=ppt/slides/slide9.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30014E0-EC00-40EB-9BB8-E865115266A0}"/>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BUYING / WEBSITE</a:t>
            </a:r>
          </a:p>
        </p:txBody>
      </p:sp>
      <p:sp>
        <p:nvSpPr>
          <p:cNvPr id="2" name="">
            <a:extLst xmlns:a="http://schemas.openxmlformats.org/drawingml/2006/main">
              <a:ext uri="{FF2B5EF4-FFF2-40B4-BE49-F238E27FC236}">
                <a16:creationId xmlns:a16="http://schemas.microsoft.com/office/drawing/2014/main" id="{EFBD9E0D-A54E-4363-865B-29BCC29D6F52}"/>
              </a:ext>
            </a:extLst>
          </p:cNvPr>
          <p:cNvSpPr>
            <a:spLocks xmlns:a="http://schemas.openxmlformats.org/drawingml/2006/main" noGrp="1"/>
          </p:cNvSpPr>
          <p:nvPr/>
        </p:nvSpPr>
        <p:spPr>
          <a:xfrm xmlns:a="http://schemas.openxmlformats.org/drawingml/2006/main">
            <a:off x="609600" y="9144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6. The cryptocurrency</a:t>
            </a:r>
          </a:p>
        </p:txBody>
      </p:sp>
      <p:sp>
        <p:nvSpPr>
          <p:cNvPr id="3" name="">
            <a:extLst xmlns:a="http://schemas.openxmlformats.org/drawingml/2006/main">
              <a:ext uri="{FF2B5EF4-FFF2-40B4-BE49-F238E27FC236}">
                <a16:creationId xmlns:a16="http://schemas.microsoft.com/office/drawing/2014/main" id="{81873A03-F999-44B8-9C32-C24965324F61}"/>
              </a:ext>
            </a:extLst>
          </p:cNvPr>
          <p:cNvSpPr>
            <a:spLocks xmlns:a="http://schemas.openxmlformats.org/drawingml/2006/main" noGrp="1"/>
          </p:cNvSpPr>
          <p:nvPr/>
        </p:nvSpPr>
        <p:spPr>
          <a:xfrm xmlns:a="http://schemas.openxmlformats.org/drawingml/2006/main">
            <a:off x="609600" y="2143125"/>
            <a:ext cx="51054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Click Buy.</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Click the selected asset’s name.</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Search Bitcoin and select BTC.</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9a758c9d674f4d78"/>
          <a:stretch xmlns:a="http://schemas.openxmlformats.org/drawingml/2006/main"/>
        </p:blipFill>
        <p:spPr>
          <a:xfrm xmlns:a="http://schemas.openxmlformats.org/drawingml/2006/main">
            <a:off x="7450347" y="1905000"/>
            <a:ext cx="2777706" cy="4000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3DB1C6D2-CD85-4BDB-B4E8-4A124D7EEA60}"/>
              </a:ext>
            </a:extLst>
          </p:cNvPr>
          <p:cNvSpPr>
            <a:spLocks xmlns:a="http://schemas.openxmlformats.org/drawingml/2006/main" noGrp="1"/>
          </p:cNvSpPr>
          <p:nvPr/>
        </p:nvSpPr>
        <p:spPr>
          <a:xfrm xmlns:a="http://schemas.openxmlformats.org/drawingml/2006/main">
            <a:off x="6096000" y="5953125"/>
            <a:ext cx="5486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C3BCD5"/>
                </a:solidFill>
                <a:latin typeface="DejaVu Sans"/>
                <a:ea typeface="DejaVu Sans"/>
                <a:cs typeface="DejaVu Sans"/>
              </a:defRPr>
            </a:pPr>
            <a:r>
              <a:rPr sz="1125" b="0">
                <a:solidFill>
                  <a:srgbClr val="C3BCD5"/>
                </a:solidFill>
                <a:latin typeface="DejaVu Sans"/>
                <a:ea typeface="DejaVu Sans"/>
                <a:cs typeface="DejaVu Sans"/>
              </a:rPr>
              <a:t>Kraken help example. Values and layout may differ.</a:t>
            </a:r>
          </a:p>
        </p:txBody>
      </p:sp>
      <p:sp>
        <p:nvSpPr>
          <p:cNvPr id="6" name="">
            <a:extLst xmlns:a="http://schemas.openxmlformats.org/drawingml/2006/main">
              <a:ext uri="{FF2B5EF4-FFF2-40B4-BE49-F238E27FC236}">
                <a16:creationId xmlns:a16="http://schemas.microsoft.com/office/drawing/2014/main" id="{56EFE02D-635A-43D1-9B0D-8B0D719FD589}"/>
              </a:ext>
            </a:extLst>
          </p:cNvPr>
          <p:cNvSpPr>
            <a:spLocks xmlns:a="http://schemas.openxmlformats.org/drawingml/2006/main" noGrp="1"/>
          </p:cNvSpPr>
          <p:nvPr/>
        </p:nvSpPr>
        <p:spPr>
          <a:xfrm xmlns:a="http://schemas.openxmlformats.org/drawingml/2006/main">
            <a:off x="609600" y="5238750"/>
            <a:ext cx="5105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BAAEFF"/>
                </a:solidFill>
                <a:latin typeface="DejaVu Sans"/>
                <a:ea typeface="DejaVu Sans"/>
                <a:cs typeface="DejaVu Sans"/>
              </a:defRPr>
            </a:pPr>
            <a:r>
              <a:rPr sz="1650" b="1">
                <a:solidFill>
                  <a:srgbClr val="BAAEFF"/>
                </a:solidFill>
                <a:latin typeface="DejaVu Sans"/>
                <a:ea typeface="DejaVu Sans"/>
                <a:cs typeface="DejaVu Sans"/>
              </a:rPr>
              <a:t>Other examples: XRP, Ethereum (ETH), Solana (SOL).</a:t>
            </a:r>
          </a:p>
        </p:txBody>
      </p:sp>
      <p:sp>
        <p:nvSpPr>
          <p:cNvPr id="7" name="">
            <a:extLst xmlns:a="http://schemas.openxmlformats.org/drawingml/2006/main">
              <a:ext uri="{FF2B5EF4-FFF2-40B4-BE49-F238E27FC236}">
                <a16:creationId xmlns:a16="http://schemas.microsoft.com/office/drawing/2014/main" id="{C76CB767-56E6-4C56-A6DF-76C52129121B}"/>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09 / 19</a:t>
            </a:r>
          </a:p>
        </p:txBody>
      </p:sp>
    </p:spTree>
    <p:extLst>
      <p:ext uri="{BB962C8B-B14F-4D97-AF65-F5344CB8AC3E}">
        <p14:creationId xmlns:p14="http://schemas.microsoft.com/office/powerpoint/2010/main" val="874869508"/>
      </p:ext>
    </p:extLst>
  </p:cSld>
</p:sld>
</file>

<file path=ppt/slides/slide10.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64529ED-C76C-47CC-8F4D-3066B6983EA9}"/>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BUYING / WEBSITE</a:t>
            </a:r>
          </a:p>
        </p:txBody>
      </p:sp>
      <p:sp>
        <p:nvSpPr>
          <p:cNvPr id="2" name="">
            <a:extLst xmlns:a="http://schemas.openxmlformats.org/drawingml/2006/main">
              <a:ext uri="{FF2B5EF4-FFF2-40B4-BE49-F238E27FC236}">
                <a16:creationId xmlns:a16="http://schemas.microsoft.com/office/drawing/2014/main" id="{F2278574-5D67-438E-BE24-1C4931D78173}"/>
              </a:ext>
            </a:extLst>
          </p:cNvPr>
          <p:cNvSpPr>
            <a:spLocks xmlns:a="http://schemas.openxmlformats.org/drawingml/2006/main" noGrp="1"/>
          </p:cNvSpPr>
          <p:nvPr/>
        </p:nvSpPr>
        <p:spPr>
          <a:xfrm xmlns:a="http://schemas.openxmlformats.org/drawingml/2006/main">
            <a:off x="609600" y="9144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7. The amount and payment</a:t>
            </a:r>
          </a:p>
        </p:txBody>
      </p:sp>
      <p:sp>
        <p:nvSpPr>
          <p:cNvPr id="3" name="">
            <a:extLst xmlns:a="http://schemas.openxmlformats.org/drawingml/2006/main">
              <a:ext uri="{FF2B5EF4-FFF2-40B4-BE49-F238E27FC236}">
                <a16:creationId xmlns:a16="http://schemas.microsoft.com/office/drawing/2014/main" id="{C2E7E7D4-A810-4128-9C7B-9068201F6418}"/>
              </a:ext>
            </a:extLst>
          </p:cNvPr>
          <p:cNvSpPr>
            <a:spLocks xmlns:a="http://schemas.openxmlformats.org/drawingml/2006/main" noGrp="1"/>
          </p:cNvSpPr>
          <p:nvPr/>
        </p:nvSpPr>
        <p:spPr>
          <a:xfrm xmlns:a="http://schemas.openxmlformats.org/drawingml/2006/main">
            <a:off x="609600" y="2143125"/>
            <a:ext cx="51054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Enter how much cash to spend.</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Choose your cash balance in Pay With.</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Select One time for a single purchase.</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2ffdfb677bb74478"/>
          <a:srcRect xmlns:a="http://schemas.openxmlformats.org/drawingml/2006/main" l="0" t="24000" r="0" b="0"/>
          <a:stretch xmlns:a="http://schemas.openxmlformats.org/drawingml/2006/main"/>
        </p:blipFill>
        <p:spPr>
          <a:xfrm xmlns:a="http://schemas.openxmlformats.org/drawingml/2006/main">
            <a:off x="7011762" y="1905000"/>
            <a:ext cx="3654876" cy="4000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4BDD583-7DDA-4F03-836D-1C0B652333E1}"/>
              </a:ext>
            </a:extLst>
          </p:cNvPr>
          <p:cNvSpPr>
            <a:spLocks xmlns:a="http://schemas.openxmlformats.org/drawingml/2006/main" noGrp="1"/>
          </p:cNvSpPr>
          <p:nvPr/>
        </p:nvSpPr>
        <p:spPr>
          <a:xfrm xmlns:a="http://schemas.openxmlformats.org/drawingml/2006/main">
            <a:off x="6096000" y="5953125"/>
            <a:ext cx="5486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C3BCD5"/>
                </a:solidFill>
                <a:latin typeface="DejaVu Sans"/>
                <a:ea typeface="DejaVu Sans"/>
                <a:cs typeface="DejaVu Sans"/>
              </a:defRPr>
            </a:pPr>
            <a:r>
              <a:rPr sz="1125" b="0">
                <a:solidFill>
                  <a:srgbClr val="C3BCD5"/>
                </a:solidFill>
                <a:latin typeface="DejaVu Sans"/>
                <a:ea typeface="DejaVu Sans"/>
                <a:cs typeface="DejaVu Sans"/>
              </a:rPr>
              <a:t>Kraken website / One time shown. Example values.</a:t>
            </a:r>
          </a:p>
        </p:txBody>
      </p:sp>
      <p:sp>
        <p:nvSpPr>
          <p:cNvPr id="6" name="">
            <a:extLst xmlns:a="http://schemas.openxmlformats.org/drawingml/2006/main">
              <a:ext uri="{FF2B5EF4-FFF2-40B4-BE49-F238E27FC236}">
                <a16:creationId xmlns:a16="http://schemas.microsoft.com/office/drawing/2014/main" id="{DE61A874-343E-4F2D-8247-4404E4D3A594}"/>
              </a:ext>
            </a:extLst>
          </p:cNvPr>
          <p:cNvSpPr>
            <a:spLocks xmlns:a="http://schemas.openxmlformats.org/drawingml/2006/main" noGrp="1"/>
          </p:cNvSpPr>
          <p:nvPr/>
        </p:nvSpPr>
        <p:spPr>
          <a:xfrm xmlns:a="http://schemas.openxmlformats.org/drawingml/2006/main">
            <a:off x="609600" y="5238750"/>
            <a:ext cx="5105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BAAEFF"/>
                </a:solidFill>
                <a:latin typeface="DejaVu Sans"/>
                <a:ea typeface="DejaVu Sans"/>
                <a:cs typeface="DejaVu Sans"/>
              </a:defRPr>
            </a:pPr>
            <a:r>
              <a:rPr sz="1650" b="1">
                <a:solidFill>
                  <a:srgbClr val="BAAEFF"/>
                </a:solidFill>
                <a:latin typeface="DejaVu Sans"/>
                <a:ea typeface="DejaVu Sans"/>
                <a:cs typeface="DejaVu Sans"/>
              </a:rPr>
              <a:t>Enter your amount before clicking Buy Bitcoin.</a:t>
            </a:r>
          </a:p>
        </p:txBody>
      </p:sp>
      <p:sp>
        <p:nvSpPr>
          <p:cNvPr id="7" name="">
            <a:extLst xmlns:a="http://schemas.openxmlformats.org/drawingml/2006/main">
              <a:ext uri="{FF2B5EF4-FFF2-40B4-BE49-F238E27FC236}">
                <a16:creationId xmlns:a16="http://schemas.microsoft.com/office/drawing/2014/main" id="{3CE51A39-BBEF-484F-9A90-58D58452740D}"/>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10 / 19</a:t>
            </a:r>
          </a:p>
        </p:txBody>
      </p:sp>
    </p:spTree>
    <p:extLst>
      <p:ext uri="{BB962C8B-B14F-4D97-AF65-F5344CB8AC3E}">
        <p14:creationId xmlns:p14="http://schemas.microsoft.com/office/powerpoint/2010/main" val="1655046639"/>
      </p:ext>
    </p:extLst>
  </p:cSld>
</p:sld>
</file>

<file path=ppt/slides/slide11.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A303899-AB49-4FB0-BE34-79E3CBE8DD70}"/>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BUYING / WEBSITE</a:t>
            </a:r>
          </a:p>
        </p:txBody>
      </p:sp>
      <p:sp>
        <p:nvSpPr>
          <p:cNvPr id="2" name="">
            <a:extLst xmlns:a="http://schemas.openxmlformats.org/drawingml/2006/main">
              <a:ext uri="{FF2B5EF4-FFF2-40B4-BE49-F238E27FC236}">
                <a16:creationId xmlns:a16="http://schemas.microsoft.com/office/drawing/2014/main" id="{DA98231A-6640-4B7E-8AF5-C2160B3FD122}"/>
              </a:ext>
            </a:extLst>
          </p:cNvPr>
          <p:cNvSpPr>
            <a:spLocks xmlns:a="http://schemas.openxmlformats.org/drawingml/2006/main" noGrp="1"/>
          </p:cNvSpPr>
          <p:nvPr/>
        </p:nvSpPr>
        <p:spPr>
          <a:xfrm xmlns:a="http://schemas.openxmlformats.org/drawingml/2006/main">
            <a:off x="609600" y="9144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8. The purchase quote</a:t>
            </a:r>
          </a:p>
        </p:txBody>
      </p:sp>
      <p:sp>
        <p:nvSpPr>
          <p:cNvPr id="3" name="">
            <a:extLst xmlns:a="http://schemas.openxmlformats.org/drawingml/2006/main">
              <a:ext uri="{FF2B5EF4-FFF2-40B4-BE49-F238E27FC236}">
                <a16:creationId xmlns:a16="http://schemas.microsoft.com/office/drawing/2014/main" id="{074A1F39-3764-47F3-8C0F-ECF86A4DC568}"/>
              </a:ext>
            </a:extLst>
          </p:cNvPr>
          <p:cNvSpPr>
            <a:spLocks xmlns:a="http://schemas.openxmlformats.org/drawingml/2006/main" noGrp="1"/>
          </p:cNvSpPr>
          <p:nvPr/>
        </p:nvSpPr>
        <p:spPr>
          <a:xfrm xmlns:a="http://schemas.openxmlformats.org/drawingml/2006/main">
            <a:off x="609600" y="2143125"/>
            <a:ext cx="108585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Click Buy + the asset name.</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Read the confirmation screen.</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Check crypto quantity, price and fees.</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Check the total cash charge.</a:t>
            </a:r>
          </a:p>
        </p:txBody>
      </p:sp>
      <p:sp>
        <p:nvSpPr>
          <p:cNvPr id="4" name="">
            <a:extLst xmlns:a="http://schemas.openxmlformats.org/drawingml/2006/main">
              <a:ext uri="{FF2B5EF4-FFF2-40B4-BE49-F238E27FC236}">
                <a16:creationId xmlns:a16="http://schemas.microsoft.com/office/drawing/2014/main" id="{61EC28D6-2DE9-4646-AF6F-D885C32D8A41}"/>
              </a:ext>
            </a:extLst>
          </p:cNvPr>
          <p:cNvSpPr>
            <a:spLocks xmlns:a="http://schemas.openxmlformats.org/drawingml/2006/main" noGrp="1"/>
          </p:cNvSpPr>
          <p:nvPr/>
        </p:nvSpPr>
        <p:spPr>
          <a:xfrm xmlns:a="http://schemas.openxmlformats.org/drawingml/2006/main">
            <a:off x="609600" y="52387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BAAEFF"/>
                </a:solidFill>
                <a:latin typeface="DejaVu Sans"/>
                <a:ea typeface="DejaVu Sans"/>
                <a:cs typeface="DejaVu Sans"/>
              </a:defRPr>
            </a:pPr>
            <a:r>
              <a:rPr sz="1650" b="1">
                <a:solidFill>
                  <a:srgbClr val="BAAEFF"/>
                </a:solidFill>
                <a:latin typeface="DejaVu Sans"/>
                <a:ea typeface="DejaVu Sans"/>
                <a:cs typeface="DejaVu Sans"/>
              </a:rPr>
              <a:t>Stop here if any detail looks wrong.</a:t>
            </a:r>
          </a:p>
        </p:txBody>
      </p:sp>
      <p:sp>
        <p:nvSpPr>
          <p:cNvPr id="5" name="">
            <a:extLst xmlns:a="http://schemas.openxmlformats.org/drawingml/2006/main">
              <a:ext uri="{FF2B5EF4-FFF2-40B4-BE49-F238E27FC236}">
                <a16:creationId xmlns:a16="http://schemas.microsoft.com/office/drawing/2014/main" id="{0D21F1CC-34D2-4314-8826-CDD122490310}"/>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11 / 19</a:t>
            </a:r>
          </a:p>
        </p:txBody>
      </p:sp>
    </p:spTree>
    <p:extLst>
      <p:ext uri="{BB962C8B-B14F-4D97-AF65-F5344CB8AC3E}">
        <p14:creationId xmlns:p14="http://schemas.microsoft.com/office/powerpoint/2010/main" val="372874113"/>
      </p:ext>
    </p:extLst>
  </p:cSld>
</p:sld>
</file>

<file path=ppt/slides/slide12.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5D66CFE-510E-4726-8712-4063CC6FF056}"/>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BUYING / WEBSITE</a:t>
            </a:r>
          </a:p>
        </p:txBody>
      </p:sp>
      <p:sp>
        <p:nvSpPr>
          <p:cNvPr id="2" name="">
            <a:extLst xmlns:a="http://schemas.openxmlformats.org/drawingml/2006/main">
              <a:ext uri="{FF2B5EF4-FFF2-40B4-BE49-F238E27FC236}">
                <a16:creationId xmlns:a16="http://schemas.microsoft.com/office/drawing/2014/main" id="{27E1FC3D-4DA3-4913-A202-8ADC1CCA48E2}"/>
              </a:ext>
            </a:extLst>
          </p:cNvPr>
          <p:cNvSpPr>
            <a:spLocks xmlns:a="http://schemas.openxmlformats.org/drawingml/2006/main" noGrp="1"/>
          </p:cNvSpPr>
          <p:nvPr/>
        </p:nvSpPr>
        <p:spPr>
          <a:xfrm xmlns:a="http://schemas.openxmlformats.org/drawingml/2006/main">
            <a:off x="609600" y="9144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9. The final confirmation</a:t>
            </a:r>
          </a:p>
        </p:txBody>
      </p:sp>
      <p:sp>
        <p:nvSpPr>
          <p:cNvPr id="3" name="">
            <a:extLst xmlns:a="http://schemas.openxmlformats.org/drawingml/2006/main">
              <a:ext uri="{FF2B5EF4-FFF2-40B4-BE49-F238E27FC236}">
                <a16:creationId xmlns:a16="http://schemas.microsoft.com/office/drawing/2014/main" id="{56B4D1A6-8722-4176-A4F4-5E6439C5AB75}"/>
              </a:ext>
            </a:extLst>
          </p:cNvPr>
          <p:cNvSpPr>
            <a:spLocks xmlns:a="http://schemas.openxmlformats.org/drawingml/2006/main" noGrp="1"/>
          </p:cNvSpPr>
          <p:nvPr/>
        </p:nvSpPr>
        <p:spPr>
          <a:xfrm xmlns:a="http://schemas.openxmlformats.org/drawingml/2006/main">
            <a:off x="609600" y="2143125"/>
            <a:ext cx="108585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Click Confirm when ready.</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Complete any payment approval.</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Wait for the success message.</a:t>
            </a:r>
          </a:p>
        </p:txBody>
      </p:sp>
      <p:sp>
        <p:nvSpPr>
          <p:cNvPr id="4" name="">
            <a:extLst xmlns:a="http://schemas.openxmlformats.org/drawingml/2006/main">
              <a:ext uri="{FF2B5EF4-FFF2-40B4-BE49-F238E27FC236}">
                <a16:creationId xmlns:a16="http://schemas.microsoft.com/office/drawing/2014/main" id="{B62D0F4A-2F30-4E82-B6E0-F077EAA4C996}"/>
              </a:ext>
            </a:extLst>
          </p:cNvPr>
          <p:cNvSpPr>
            <a:spLocks xmlns:a="http://schemas.openxmlformats.org/drawingml/2006/main" noGrp="1"/>
          </p:cNvSpPr>
          <p:nvPr/>
        </p:nvSpPr>
        <p:spPr>
          <a:xfrm xmlns:a="http://schemas.openxmlformats.org/drawingml/2006/main">
            <a:off x="609600" y="52387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BAAEFF"/>
                </a:solidFill>
                <a:latin typeface="DejaVu Sans"/>
                <a:ea typeface="DejaVu Sans"/>
                <a:cs typeface="DejaVu Sans"/>
              </a:defRPr>
            </a:pPr>
            <a:r>
              <a:rPr sz="1650" b="1">
                <a:solidFill>
                  <a:srgbClr val="BAAEFF"/>
                </a:solidFill>
                <a:latin typeface="DejaVu Sans"/>
                <a:ea typeface="DejaVu Sans"/>
                <a:cs typeface="DejaVu Sans"/>
              </a:rPr>
              <a:t>Kraken says initiated purchases are final and non-refundable.</a:t>
            </a:r>
          </a:p>
        </p:txBody>
      </p:sp>
      <p:sp>
        <p:nvSpPr>
          <p:cNvPr id="5" name="">
            <a:extLst xmlns:a="http://schemas.openxmlformats.org/drawingml/2006/main">
              <a:ext uri="{FF2B5EF4-FFF2-40B4-BE49-F238E27FC236}">
                <a16:creationId xmlns:a16="http://schemas.microsoft.com/office/drawing/2014/main" id="{33148CF8-B602-4B78-9999-ECA420D3C6C5}"/>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12 / 19</a:t>
            </a:r>
          </a:p>
        </p:txBody>
      </p:sp>
    </p:spTree>
    <p:extLst>
      <p:ext uri="{BB962C8B-B14F-4D97-AF65-F5344CB8AC3E}">
        <p14:creationId xmlns:p14="http://schemas.microsoft.com/office/powerpoint/2010/main" val="1349574217"/>
      </p:ext>
    </p:extLst>
  </p:cSld>
</p:sld>
</file>

<file path=ppt/slides/slide13.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43B3EA0-E043-46C4-93DA-585F29CCDB84}"/>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PURCHASE COMPLETE</a:t>
            </a:r>
          </a:p>
        </p:txBody>
      </p:sp>
      <p:sp>
        <p:nvSpPr>
          <p:cNvPr id="2" name="">
            <a:extLst xmlns:a="http://schemas.openxmlformats.org/drawingml/2006/main">
              <a:ext uri="{FF2B5EF4-FFF2-40B4-BE49-F238E27FC236}">
                <a16:creationId xmlns:a16="http://schemas.microsoft.com/office/drawing/2014/main" id="{F9747A18-4F2D-400F-B325-14C45CD25E98}"/>
              </a:ext>
            </a:extLst>
          </p:cNvPr>
          <p:cNvSpPr>
            <a:spLocks xmlns:a="http://schemas.openxmlformats.org/drawingml/2006/main" noGrp="1"/>
          </p:cNvSpPr>
          <p:nvPr/>
        </p:nvSpPr>
        <p:spPr>
          <a:xfrm xmlns:a="http://schemas.openxmlformats.org/drawingml/2006/main">
            <a:off x="609600" y="9144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10. Your crypto balance</a:t>
            </a:r>
          </a:p>
        </p:txBody>
      </p:sp>
      <p:sp>
        <p:nvSpPr>
          <p:cNvPr id="3" name="">
            <a:extLst xmlns:a="http://schemas.openxmlformats.org/drawingml/2006/main">
              <a:ext uri="{FF2B5EF4-FFF2-40B4-BE49-F238E27FC236}">
                <a16:creationId xmlns:a16="http://schemas.microsoft.com/office/drawing/2014/main" id="{C9C05240-113E-42B5-984A-7EB9881D76E2}"/>
              </a:ext>
            </a:extLst>
          </p:cNvPr>
          <p:cNvSpPr>
            <a:spLocks xmlns:a="http://schemas.openxmlformats.org/drawingml/2006/main" noGrp="1"/>
          </p:cNvSpPr>
          <p:nvPr/>
        </p:nvSpPr>
        <p:spPr>
          <a:xfrm xmlns:a="http://schemas.openxmlformats.org/drawingml/2006/main">
            <a:off x="609600" y="2143125"/>
            <a:ext cx="51054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Check the success message.</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Open Portfolio to view the asset.</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Keep your transaction record.</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6213c4e797314696"/>
          <a:stretch xmlns:a="http://schemas.openxmlformats.org/drawingml/2006/main"/>
        </p:blipFill>
        <p:spPr>
          <a:xfrm xmlns:a="http://schemas.openxmlformats.org/drawingml/2006/main">
            <a:off x="7286332" y="1905000"/>
            <a:ext cx="3105737" cy="4000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66BFEF3-F0F1-4A45-8807-0B74B747C6D1}"/>
              </a:ext>
            </a:extLst>
          </p:cNvPr>
          <p:cNvSpPr>
            <a:spLocks xmlns:a="http://schemas.openxmlformats.org/drawingml/2006/main" noGrp="1"/>
          </p:cNvSpPr>
          <p:nvPr/>
        </p:nvSpPr>
        <p:spPr>
          <a:xfrm xmlns:a="http://schemas.openxmlformats.org/drawingml/2006/main">
            <a:off x="6096000" y="5953125"/>
            <a:ext cx="5486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C3BCD5"/>
                </a:solidFill>
                <a:latin typeface="DejaVu Sans"/>
                <a:ea typeface="DejaVu Sans"/>
                <a:cs typeface="DejaVu Sans"/>
              </a:defRPr>
            </a:pPr>
            <a:r>
              <a:rPr sz="1125" b="0">
                <a:solidFill>
                  <a:srgbClr val="C3BCD5"/>
                </a:solidFill>
                <a:latin typeface="DejaVu Sans"/>
                <a:ea typeface="DejaVu Sans"/>
                <a:cs typeface="DejaVu Sans"/>
              </a:rPr>
              <a:t>Kraken help example. Values and layout may differ.</a:t>
            </a:r>
          </a:p>
        </p:txBody>
      </p:sp>
      <p:sp>
        <p:nvSpPr>
          <p:cNvPr id="6" name="">
            <a:extLst xmlns:a="http://schemas.openxmlformats.org/drawingml/2006/main">
              <a:ext uri="{FF2B5EF4-FFF2-40B4-BE49-F238E27FC236}">
                <a16:creationId xmlns:a16="http://schemas.microsoft.com/office/drawing/2014/main" id="{E1F49116-0756-460A-A1F7-1F96F296E6AD}"/>
              </a:ext>
            </a:extLst>
          </p:cNvPr>
          <p:cNvSpPr>
            <a:spLocks xmlns:a="http://schemas.openxmlformats.org/drawingml/2006/main" noGrp="1"/>
          </p:cNvSpPr>
          <p:nvPr/>
        </p:nvSpPr>
        <p:spPr>
          <a:xfrm xmlns:a="http://schemas.openxmlformats.org/drawingml/2006/main">
            <a:off x="609600" y="5238750"/>
            <a:ext cx="5105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BAAEFF"/>
                </a:solidFill>
                <a:latin typeface="DejaVu Sans"/>
                <a:ea typeface="DejaVu Sans"/>
                <a:cs typeface="DejaVu Sans"/>
              </a:defRPr>
            </a:pPr>
            <a:r>
              <a:rPr sz="1650" b="1">
                <a:solidFill>
                  <a:srgbClr val="BAAEFF"/>
                </a:solidFill>
                <a:latin typeface="DejaVu Sans"/>
                <a:ea typeface="DejaVu Sans"/>
                <a:cs typeface="DejaVu Sans"/>
              </a:rPr>
              <a:t>Your crypto remains on the exchange until you withdraw it.</a:t>
            </a:r>
          </a:p>
        </p:txBody>
      </p:sp>
      <p:sp>
        <p:nvSpPr>
          <p:cNvPr id="7" name="">
            <a:extLst xmlns:a="http://schemas.openxmlformats.org/drawingml/2006/main">
              <a:ext uri="{FF2B5EF4-FFF2-40B4-BE49-F238E27FC236}">
                <a16:creationId xmlns:a16="http://schemas.microsoft.com/office/drawing/2014/main" id="{2C880566-4BEE-4A3B-A203-C6AAD4DF950D}"/>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13 / 19</a:t>
            </a:r>
          </a:p>
        </p:txBody>
      </p:sp>
    </p:spTree>
    <p:extLst>
      <p:ext uri="{BB962C8B-B14F-4D97-AF65-F5344CB8AC3E}">
        <p14:creationId xmlns:p14="http://schemas.microsoft.com/office/powerpoint/2010/main" val="1904197485"/>
      </p:ext>
    </p:extLst>
  </p:cSld>
</p:sld>
</file>

<file path=ppt/slides/slide14.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0BC0490-0938-4D70-99AD-A2BDABEAFC54}"/>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ALTERNATIVE / DIGITAL WALLET</a:t>
            </a:r>
          </a:p>
        </p:txBody>
      </p:sp>
      <p:sp>
        <p:nvSpPr>
          <p:cNvPr id="2" name="">
            <a:extLst xmlns:a="http://schemas.openxmlformats.org/drawingml/2006/main">
              <a:ext uri="{FF2B5EF4-FFF2-40B4-BE49-F238E27FC236}">
                <a16:creationId xmlns:a16="http://schemas.microsoft.com/office/drawing/2014/main" id="{4A74F1CD-135B-46B4-93F7-0362CC7B59A0}"/>
              </a:ext>
            </a:extLst>
          </p:cNvPr>
          <p:cNvSpPr>
            <a:spLocks xmlns:a="http://schemas.openxmlformats.org/drawingml/2006/main" noGrp="1"/>
          </p:cNvSpPr>
          <p:nvPr/>
        </p:nvSpPr>
        <p:spPr>
          <a:xfrm xmlns:a="http://schemas.openxmlformats.org/drawingml/2006/main">
            <a:off x="609600" y="9144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A. Apple Pay / Google Pay setup</a:t>
            </a:r>
          </a:p>
        </p:txBody>
      </p:sp>
      <p:sp>
        <p:nvSpPr>
          <p:cNvPr id="3" name="">
            <a:extLst xmlns:a="http://schemas.openxmlformats.org/drawingml/2006/main">
              <a:ext uri="{FF2B5EF4-FFF2-40B4-BE49-F238E27FC236}">
                <a16:creationId xmlns:a16="http://schemas.microsoft.com/office/drawing/2014/main" id="{96601403-E33E-4183-8C54-F1F93239FE99}"/>
              </a:ext>
            </a:extLst>
          </p:cNvPr>
          <p:cNvSpPr>
            <a:spLocks xmlns:a="http://schemas.openxmlformats.org/drawingml/2006/main" noGrp="1"/>
          </p:cNvSpPr>
          <p:nvPr/>
        </p:nvSpPr>
        <p:spPr>
          <a:xfrm xmlns:a="http://schemas.openxmlformats.org/drawingml/2006/main">
            <a:off x="609600" y="2143125"/>
            <a:ext cx="51054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Add your card to Apple Pay / Google Pay.</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In the Kraken app: open Account,</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then Payment methods.</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Select Apple Pay or Google Pay.</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9291c822853340a7"/>
          <a:stretch xmlns:a="http://schemas.openxmlformats.org/drawingml/2006/main"/>
        </p:blipFill>
        <p:spPr>
          <a:xfrm xmlns:a="http://schemas.openxmlformats.org/drawingml/2006/main">
            <a:off x="7386807" y="1905000"/>
            <a:ext cx="2904785" cy="4000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F9EB0FDE-5167-49EE-B6D2-E233DAB3235F}"/>
              </a:ext>
            </a:extLst>
          </p:cNvPr>
          <p:cNvSpPr>
            <a:spLocks xmlns:a="http://schemas.openxmlformats.org/drawingml/2006/main" noGrp="1"/>
          </p:cNvSpPr>
          <p:nvPr/>
        </p:nvSpPr>
        <p:spPr>
          <a:xfrm xmlns:a="http://schemas.openxmlformats.org/drawingml/2006/main">
            <a:off x="6096000" y="5953125"/>
            <a:ext cx="54864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C3BCD5"/>
                </a:solidFill>
                <a:latin typeface="DejaVu Sans"/>
                <a:ea typeface="DejaVu Sans"/>
                <a:cs typeface="DejaVu Sans"/>
              </a:defRPr>
            </a:pPr>
            <a:r>
              <a:rPr sz="1125" b="0">
                <a:solidFill>
                  <a:srgbClr val="C3BCD5"/>
                </a:solidFill>
                <a:latin typeface="DejaVu Sans"/>
                <a:ea typeface="DejaVu Sans"/>
                <a:cs typeface="DejaVu Sans"/>
              </a:rPr>
              <a:t>Kraken help example. Values and layout may differ.</a:t>
            </a:r>
          </a:p>
        </p:txBody>
      </p:sp>
      <p:sp>
        <p:nvSpPr>
          <p:cNvPr id="6" name="">
            <a:extLst xmlns:a="http://schemas.openxmlformats.org/drawingml/2006/main">
              <a:ext uri="{FF2B5EF4-FFF2-40B4-BE49-F238E27FC236}">
                <a16:creationId xmlns:a16="http://schemas.microsoft.com/office/drawing/2014/main" id="{27AB8830-3FD6-4763-A0B9-F3551991F23A}"/>
              </a:ext>
            </a:extLst>
          </p:cNvPr>
          <p:cNvSpPr>
            <a:spLocks xmlns:a="http://schemas.openxmlformats.org/drawingml/2006/main" noGrp="1"/>
          </p:cNvSpPr>
          <p:nvPr/>
        </p:nvSpPr>
        <p:spPr>
          <a:xfrm xmlns:a="http://schemas.openxmlformats.org/drawingml/2006/main">
            <a:off x="609600" y="5238750"/>
            <a:ext cx="5105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BAAEFF"/>
                </a:solidFill>
                <a:latin typeface="DejaVu Sans"/>
                <a:ea typeface="DejaVu Sans"/>
                <a:cs typeface="DejaVu Sans"/>
              </a:defRPr>
            </a:pPr>
            <a:r>
              <a:rPr sz="1650" b="1">
                <a:solidFill>
                  <a:srgbClr val="BAAEFF"/>
                </a:solidFill>
                <a:latin typeface="DejaVu Sans"/>
                <a:ea typeface="DejaVu Sans"/>
                <a:cs typeface="DejaVu Sans"/>
              </a:rPr>
              <a:t>Once connected, your wallet appears in Pay with.</a:t>
            </a:r>
          </a:p>
        </p:txBody>
      </p:sp>
      <p:sp>
        <p:nvSpPr>
          <p:cNvPr id="7" name="">
            <a:extLst xmlns:a="http://schemas.openxmlformats.org/drawingml/2006/main">
              <a:ext uri="{FF2B5EF4-FFF2-40B4-BE49-F238E27FC236}">
                <a16:creationId xmlns:a16="http://schemas.microsoft.com/office/drawing/2014/main" id="{92202E39-14E7-40B3-80C4-D4C6C9AAFBA2}"/>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14 / 19</a:t>
            </a:r>
          </a:p>
        </p:txBody>
      </p:sp>
    </p:spTree>
    <p:extLst>
      <p:ext uri="{BB962C8B-B14F-4D97-AF65-F5344CB8AC3E}">
        <p14:creationId xmlns:p14="http://schemas.microsoft.com/office/powerpoint/2010/main" val="1897393823"/>
      </p:ext>
    </p:extLst>
  </p:cSld>
</p:sld>
</file>

<file path=ppt/slides/slide15.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0B3EC9A-017E-421F-969C-C2FAB4B38843}"/>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ALTERNATIVE / KRAKEN APP</a:t>
            </a:r>
          </a:p>
        </p:txBody>
      </p:sp>
      <p:sp>
        <p:nvSpPr>
          <p:cNvPr id="2" name="">
            <a:extLst xmlns:a="http://schemas.openxmlformats.org/drawingml/2006/main">
              <a:ext uri="{FF2B5EF4-FFF2-40B4-BE49-F238E27FC236}">
                <a16:creationId xmlns:a16="http://schemas.microsoft.com/office/drawing/2014/main" id="{BC5857B5-13A5-4B93-9CE5-98BEED32BD58}"/>
              </a:ext>
            </a:extLst>
          </p:cNvPr>
          <p:cNvSpPr>
            <a:spLocks xmlns:a="http://schemas.openxmlformats.org/drawingml/2006/main" noGrp="1"/>
          </p:cNvSpPr>
          <p:nvPr/>
        </p:nvSpPr>
        <p:spPr>
          <a:xfrm xmlns:a="http://schemas.openxmlformats.org/drawingml/2006/main">
            <a:off x="609600" y="9144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B. The digital wallet purchase</a:t>
            </a:r>
          </a:p>
        </p:txBody>
      </p:sp>
      <p:sp>
        <p:nvSpPr>
          <p:cNvPr id="3" name="">
            <a:extLst xmlns:a="http://schemas.openxmlformats.org/drawingml/2006/main">
              <a:ext uri="{FF2B5EF4-FFF2-40B4-BE49-F238E27FC236}">
                <a16:creationId xmlns:a16="http://schemas.microsoft.com/office/drawing/2014/main" id="{191F086E-DC5E-49B1-9F47-5040A016A24E}"/>
              </a:ext>
            </a:extLst>
          </p:cNvPr>
          <p:cNvSpPr>
            <a:spLocks xmlns:a="http://schemas.openxmlformats.org/drawingml/2006/main" noGrp="1"/>
          </p:cNvSpPr>
          <p:nvPr/>
        </p:nvSpPr>
        <p:spPr>
          <a:xfrm xmlns:a="http://schemas.openxmlformats.org/drawingml/2006/main">
            <a:off x="609600" y="2143125"/>
            <a:ext cx="51054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Tap Trade, then Buy.</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Choose your cryptocurrency.</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Enter an amount; select One time.</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Open the payment selector.</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Choose Apple Pay or Google Pay.</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e602bf76b49643f6"/>
          <a:srcRect xmlns:a="http://schemas.openxmlformats.org/drawingml/2006/main" l="0" t="6500" r="0" b="51000"/>
          <a:stretch xmlns:a="http://schemas.openxmlformats.org/drawingml/2006/main"/>
        </p:blipFill>
        <p:spPr>
          <a:xfrm xmlns:a="http://schemas.openxmlformats.org/drawingml/2006/main">
            <a:off x="6849169" y="2095500"/>
            <a:ext cx="3980061" cy="366712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2116785-33D0-41F6-99CB-52EF5EEFFA6D}"/>
              </a:ext>
            </a:extLst>
          </p:cNvPr>
          <p:cNvSpPr>
            <a:spLocks xmlns:a="http://schemas.openxmlformats.org/drawingml/2006/main" noGrp="1"/>
          </p:cNvSpPr>
          <p:nvPr/>
        </p:nvSpPr>
        <p:spPr>
          <a:xfrm xmlns:a="http://schemas.openxmlformats.org/drawingml/2006/main">
            <a:off x="6096000" y="5953125"/>
            <a:ext cx="5486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C3BCD5"/>
                </a:solidFill>
                <a:latin typeface="DejaVu Sans"/>
                <a:ea typeface="DejaVu Sans"/>
                <a:cs typeface="DejaVu Sans"/>
              </a:defRPr>
            </a:pPr>
            <a:r>
              <a:rPr sz="1125" b="0">
                <a:solidFill>
                  <a:srgbClr val="C3BCD5"/>
                </a:solidFill>
                <a:latin typeface="DejaVu Sans"/>
                <a:ea typeface="DejaVu Sans"/>
                <a:cs typeface="DejaVu Sans"/>
              </a:rPr>
              <a:t>Kraken app / Amount entry example. Payment choice follows.</a:t>
            </a:r>
          </a:p>
        </p:txBody>
      </p:sp>
      <p:sp>
        <p:nvSpPr>
          <p:cNvPr id="6" name="">
            <a:extLst xmlns:a="http://schemas.openxmlformats.org/drawingml/2006/main">
              <a:ext uri="{FF2B5EF4-FFF2-40B4-BE49-F238E27FC236}">
                <a16:creationId xmlns:a16="http://schemas.microsoft.com/office/drawing/2014/main" id="{22A6A643-B754-454E-B2E2-D25765D53EB1}"/>
              </a:ext>
            </a:extLst>
          </p:cNvPr>
          <p:cNvSpPr>
            <a:spLocks xmlns:a="http://schemas.openxmlformats.org/drawingml/2006/main" noGrp="1"/>
          </p:cNvSpPr>
          <p:nvPr/>
        </p:nvSpPr>
        <p:spPr>
          <a:xfrm xmlns:a="http://schemas.openxmlformats.org/drawingml/2006/main">
            <a:off x="609600" y="5238750"/>
            <a:ext cx="5105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BAAEFF"/>
                </a:solidFill>
                <a:latin typeface="DejaVu Sans"/>
                <a:ea typeface="DejaVu Sans"/>
                <a:cs typeface="DejaVu Sans"/>
              </a:defRPr>
            </a:pPr>
            <a:r>
              <a:rPr sz="1650" b="1">
                <a:solidFill>
                  <a:srgbClr val="BAAEFF"/>
                </a:solidFill>
                <a:latin typeface="DejaVu Sans"/>
                <a:ea typeface="DejaVu Sans"/>
                <a:cs typeface="DejaVu Sans"/>
              </a:rPr>
              <a:t>The wallet pays for the crypto purchase directly.</a:t>
            </a:r>
          </a:p>
        </p:txBody>
      </p:sp>
      <p:sp>
        <p:nvSpPr>
          <p:cNvPr id="7" name="">
            <a:extLst xmlns:a="http://schemas.openxmlformats.org/drawingml/2006/main">
              <a:ext uri="{FF2B5EF4-FFF2-40B4-BE49-F238E27FC236}">
                <a16:creationId xmlns:a16="http://schemas.microsoft.com/office/drawing/2014/main" id="{20C6828E-BCCD-4F05-B5F1-DE84CE70EF2B}"/>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15 / 19</a:t>
            </a:r>
          </a:p>
        </p:txBody>
      </p:sp>
      <p:sp>
        <p:nvSpPr>
          <p:cNvPr id="10" name="">
            <a:extLst xmlns:a="http://schemas.openxmlformats.org/drawingml/2006/main">
              <a:ext uri="{FF2B5EF4-FFF2-40B4-BE49-F238E27FC236}">
                <a16:creationId xmlns:a16="http://schemas.microsoft.com/office/drawing/2014/main" id="{72E5A5F4-6E75-437B-8314-136EA36A3762}"/>
              </a:ext>
            </a:extLst>
          </p:cNvPr>
          <p:cNvSpPr>
            <a:spLocks xmlns:a="http://schemas.openxmlformats.org/drawingml/2006/main" noGrp="1"/>
          </p:cNvSpPr>
          <p:nvPr/>
        </p:nvSpPr>
        <p:spPr>
          <a:xfrm xmlns:a="http://schemas.openxmlformats.org/drawingml/2006/main">
            <a:off x="6096000" y="1752600"/>
            <a:ext cx="5486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BAAEFF"/>
                </a:solidFill>
                <a:latin typeface="DejaVu Sans"/>
                <a:ea typeface="DejaVu Sans"/>
                <a:cs typeface="DejaVu Sans"/>
              </a:defRPr>
            </a:pPr>
            <a:r>
              <a:rPr sz="1500" b="1">
                <a:solidFill>
                  <a:srgbClr val="BAAEFF"/>
                </a:solidFill>
                <a:latin typeface="DejaVu Sans"/>
                <a:ea typeface="DejaVu Sans"/>
                <a:cs typeface="DejaVu Sans"/>
              </a:rPr>
              <a:t>KRAKEN APP / AMOUNT ENTRY</a:t>
            </a:r>
          </a:p>
        </p:txBody>
      </p:sp>
    </p:spTree>
    <p:extLst>
      <p:ext uri="{BB962C8B-B14F-4D97-AF65-F5344CB8AC3E}">
        <p14:creationId xmlns:p14="http://schemas.microsoft.com/office/powerpoint/2010/main" val="440750900"/>
      </p:ext>
    </p:extLst>
  </p:cSld>
</p:sld>
</file>

<file path=ppt/slides/slide16.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AE60049-AA1F-4CDA-B584-45CBB273E183}"/>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ALTERNATIVE / KRAKEN APP</a:t>
            </a:r>
          </a:p>
        </p:txBody>
      </p:sp>
      <p:sp>
        <p:nvSpPr>
          <p:cNvPr id="2" name="">
            <a:extLst xmlns:a="http://schemas.openxmlformats.org/drawingml/2006/main">
              <a:ext uri="{FF2B5EF4-FFF2-40B4-BE49-F238E27FC236}">
                <a16:creationId xmlns:a16="http://schemas.microsoft.com/office/drawing/2014/main" id="{1E3EB218-C343-40D0-B41A-51CB3BABB206}"/>
              </a:ext>
            </a:extLst>
          </p:cNvPr>
          <p:cNvSpPr>
            <a:spLocks xmlns:a="http://schemas.openxmlformats.org/drawingml/2006/main" noGrp="1"/>
          </p:cNvSpPr>
          <p:nvPr/>
        </p:nvSpPr>
        <p:spPr>
          <a:xfrm xmlns:a="http://schemas.openxmlformats.org/drawingml/2006/main">
            <a:off x="609600" y="9144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C. The wallet approval</a:t>
            </a:r>
          </a:p>
        </p:txBody>
      </p:sp>
      <p:sp>
        <p:nvSpPr>
          <p:cNvPr id="3" name="">
            <a:extLst xmlns:a="http://schemas.openxmlformats.org/drawingml/2006/main">
              <a:ext uri="{FF2B5EF4-FFF2-40B4-BE49-F238E27FC236}">
                <a16:creationId xmlns:a16="http://schemas.microsoft.com/office/drawing/2014/main" id="{78BBFE60-D398-44EC-A941-BF0FF0807467}"/>
              </a:ext>
            </a:extLst>
          </p:cNvPr>
          <p:cNvSpPr>
            <a:spLocks xmlns:a="http://schemas.openxmlformats.org/drawingml/2006/main" noGrp="1"/>
          </p:cNvSpPr>
          <p:nvPr/>
        </p:nvSpPr>
        <p:spPr>
          <a:xfrm xmlns:a="http://schemas.openxmlformats.org/drawingml/2006/main">
            <a:off x="609600" y="2143125"/>
            <a:ext cx="51054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Check quantity, price, fees and total.</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Check Pay with shows your wallet.</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Tap Confirm.</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Approve using your device’s prompts.</a:t>
            </a:r>
          </a:p>
          <a:p xmlns:a="http://schemas.openxmlformats.org/drawingml/2006/main">
            <a:pPr>
              <a:buNone/>
              <a:defRPr sz="2025" b="0">
                <a:solidFill>
                  <a:srgbClr val="F4F2FF"/>
                </a:solidFill>
                <a:latin typeface="DejaVu Sans"/>
                <a:ea typeface="DejaVu Sans"/>
                <a:cs typeface="DejaVu Sans"/>
              </a:defRPr>
            </a:pPr>
            <a:r>
              <a:rPr sz="2025" b="0">
                <a:solidFill>
                  <a:srgbClr val="F4F2FF"/>
                </a:solidFill>
                <a:latin typeface="DejaVu Sans"/>
                <a:ea typeface="DejaVu Sans"/>
                <a:cs typeface="DejaVu Sans"/>
              </a:rPr>
              <a:t>Wait for purchase success.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663d36a7b1124a30"/>
          <a:srcRect xmlns:a="http://schemas.openxmlformats.org/drawingml/2006/main" l="0" t="13000" r="0" b="51000"/>
          <a:stretch xmlns:a="http://schemas.openxmlformats.org/drawingml/2006/main"/>
        </p:blipFill>
        <p:spPr>
          <a:xfrm xmlns:a="http://schemas.openxmlformats.org/drawingml/2006/main">
            <a:off x="7280384" y="2209800"/>
            <a:ext cx="3117632" cy="242887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647B7361-E92A-428E-BC09-166F227EE765}"/>
              </a:ext>
            </a:extLst>
          </p:cNvPr>
          <p:cNvSpPr>
            <a:spLocks xmlns:a="http://schemas.openxmlformats.org/drawingml/2006/main" noGrp="1"/>
          </p:cNvSpPr>
          <p:nvPr/>
        </p:nvSpPr>
        <p:spPr>
          <a:xfrm xmlns:a="http://schemas.openxmlformats.org/drawingml/2006/main">
            <a:off x="6096000" y="5953125"/>
            <a:ext cx="5486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125" b="0">
                <a:solidFill>
                  <a:srgbClr val="C3BCD5"/>
                </a:solidFill>
                <a:latin typeface="DejaVu Sans"/>
                <a:ea typeface="DejaVu Sans"/>
                <a:cs typeface="DejaVu Sans"/>
              </a:defRPr>
            </a:pPr>
            <a:r>
              <a:rPr sz="1125" b="0">
                <a:solidFill>
                  <a:srgbClr val="C3BCD5"/>
                </a:solidFill>
                <a:latin typeface="DejaVu Sans"/>
                <a:ea typeface="DejaVu Sans"/>
                <a:cs typeface="DejaVu Sans"/>
              </a:rPr>
              <a:t>Kraken app / Review and Confirm. Wallet selection not pictured.</a:t>
            </a:r>
          </a:p>
        </p:txBody>
      </p:sp>
      <p:sp>
        <p:nvSpPr>
          <p:cNvPr id="6" name="">
            <a:extLst xmlns:a="http://schemas.openxmlformats.org/drawingml/2006/main">
              <a:ext uri="{FF2B5EF4-FFF2-40B4-BE49-F238E27FC236}">
                <a16:creationId xmlns:a16="http://schemas.microsoft.com/office/drawing/2014/main" id="{446FE850-A4BE-483E-B80F-DAEBD6B05D6F}"/>
              </a:ext>
            </a:extLst>
          </p:cNvPr>
          <p:cNvSpPr>
            <a:spLocks xmlns:a="http://schemas.openxmlformats.org/drawingml/2006/main" noGrp="1"/>
          </p:cNvSpPr>
          <p:nvPr/>
        </p:nvSpPr>
        <p:spPr>
          <a:xfrm xmlns:a="http://schemas.openxmlformats.org/drawingml/2006/main">
            <a:off x="609600" y="5238750"/>
            <a:ext cx="5105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BAAEFF"/>
                </a:solidFill>
                <a:latin typeface="DejaVu Sans"/>
                <a:ea typeface="DejaVu Sans"/>
                <a:cs typeface="DejaVu Sans"/>
              </a:defRPr>
            </a:pPr>
            <a:r>
              <a:rPr sz="1650" b="1">
                <a:solidFill>
                  <a:srgbClr val="BAAEFF"/>
                </a:solidFill>
                <a:latin typeface="DejaVu Sans"/>
                <a:ea typeface="DejaVu Sans"/>
                <a:cs typeface="DejaVu Sans"/>
              </a:rPr>
              <a:t>Check Portfolio and keep your transaction record.</a:t>
            </a:r>
          </a:p>
        </p:txBody>
      </p:sp>
      <p:sp>
        <p:nvSpPr>
          <p:cNvPr id="7" name="">
            <a:extLst xmlns:a="http://schemas.openxmlformats.org/drawingml/2006/main">
              <a:ext uri="{FF2B5EF4-FFF2-40B4-BE49-F238E27FC236}">
                <a16:creationId xmlns:a16="http://schemas.microsoft.com/office/drawing/2014/main" id="{1D812C88-D475-4AD3-9753-FE8FDF057FB8}"/>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16 / 19</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83cfa631a4cc47ad"/>
          <a:srcRect xmlns:a="http://schemas.openxmlformats.org/drawingml/2006/main" l="0" t="86200" r="0" b="5500"/>
          <a:stretch xmlns:a="http://schemas.openxmlformats.org/drawingml/2006/main"/>
        </p:blipFill>
        <p:spPr>
          <a:xfrm xmlns:a="http://schemas.openxmlformats.org/drawingml/2006/main">
            <a:off x="6585490" y="4857750"/>
            <a:ext cx="4507419" cy="8096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4D49299C-5DC1-41E2-A9FA-425B0887B6F3}"/>
              </a:ext>
            </a:extLst>
          </p:cNvPr>
          <p:cNvSpPr>
            <a:spLocks xmlns:a="http://schemas.openxmlformats.org/drawingml/2006/main" noGrp="1"/>
          </p:cNvSpPr>
          <p:nvPr/>
        </p:nvSpPr>
        <p:spPr>
          <a:xfrm xmlns:a="http://schemas.openxmlformats.org/drawingml/2006/main">
            <a:off x="6096000" y="1752600"/>
            <a:ext cx="5486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BAAEFF"/>
                </a:solidFill>
                <a:latin typeface="DejaVu Sans"/>
                <a:ea typeface="DejaVu Sans"/>
                <a:cs typeface="DejaVu Sans"/>
              </a:defRPr>
            </a:pPr>
            <a:r>
              <a:rPr sz="1500" b="1">
                <a:solidFill>
                  <a:srgbClr val="BAAEFF"/>
                </a:solidFill>
                <a:latin typeface="DejaVu Sans"/>
                <a:ea typeface="DejaVu Sans"/>
                <a:cs typeface="DejaVu Sans"/>
              </a:rPr>
              <a:t>KRAKEN APP / PURCHASE REVIEW</a:t>
            </a:r>
          </a:p>
        </p:txBody>
      </p:sp>
    </p:spTree>
    <p:extLst>
      <p:ext uri="{BB962C8B-B14F-4D97-AF65-F5344CB8AC3E}">
        <p14:creationId xmlns:p14="http://schemas.microsoft.com/office/powerpoint/2010/main" val="1558045013"/>
      </p:ext>
    </p:extLst>
  </p:cSld>
</p:sld>
</file>

<file path=ppt/slides/slide17.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2759BAD-E2B4-4132-A2A4-946571974862}"/>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BEFORE YOUR NEXT MOVE</a:t>
            </a:r>
          </a:p>
        </p:txBody>
      </p:sp>
      <p:sp>
        <p:nvSpPr>
          <p:cNvPr id="2" name="">
            <a:extLst xmlns:a="http://schemas.openxmlformats.org/drawingml/2006/main">
              <a:ext uri="{FF2B5EF4-FFF2-40B4-BE49-F238E27FC236}">
                <a16:creationId xmlns:a16="http://schemas.microsoft.com/office/drawing/2014/main" id="{8ABF77A4-1117-431F-A239-89449E493F41}"/>
              </a:ext>
            </a:extLst>
          </p:cNvPr>
          <p:cNvSpPr>
            <a:spLocks xmlns:a="http://schemas.openxmlformats.org/drawingml/2006/main" noGrp="1"/>
          </p:cNvSpPr>
          <p:nvPr/>
        </p:nvSpPr>
        <p:spPr>
          <a:xfrm xmlns:a="http://schemas.openxmlformats.org/drawingml/2006/main">
            <a:off x="609600" y="9144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Fees and withdrawal timing</a:t>
            </a:r>
          </a:p>
        </p:txBody>
      </p:sp>
      <p:sp>
        <p:nvSpPr>
          <p:cNvPr id="3" name="">
            <a:extLst xmlns:a="http://schemas.openxmlformats.org/drawingml/2006/main">
              <a:ext uri="{FF2B5EF4-FFF2-40B4-BE49-F238E27FC236}">
                <a16:creationId xmlns:a16="http://schemas.microsoft.com/office/drawing/2014/main" id="{85758CD7-33E6-4CB1-BA4E-7B9BDADA4C5A}"/>
              </a:ext>
            </a:extLst>
          </p:cNvPr>
          <p:cNvSpPr>
            <a:spLocks xmlns:a="http://schemas.openxmlformats.org/drawingml/2006/main" noGrp="1"/>
          </p:cNvSpPr>
          <p:nvPr/>
        </p:nvSpPr>
        <p:spPr>
          <a:xfrm xmlns:a="http://schemas.openxmlformats.org/drawingml/2006/main">
            <a:off x="609600" y="2143125"/>
            <a:ext cx="108585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Compare the total cost before paying.</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Banks may add conversion or card fees.</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Some purchases can trigger a withdrawal</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hold of up to 72 hours.</a:t>
            </a:r>
          </a:p>
        </p:txBody>
      </p:sp>
      <p:sp>
        <p:nvSpPr>
          <p:cNvPr id="4" name="">
            <a:extLst xmlns:a="http://schemas.openxmlformats.org/drawingml/2006/main">
              <a:ext uri="{FF2B5EF4-FFF2-40B4-BE49-F238E27FC236}">
                <a16:creationId xmlns:a16="http://schemas.microsoft.com/office/drawing/2014/main" id="{5E0B8800-644A-4B67-892D-7F6A13823CF5}"/>
              </a:ext>
            </a:extLst>
          </p:cNvPr>
          <p:cNvSpPr>
            <a:spLocks xmlns:a="http://schemas.openxmlformats.org/drawingml/2006/main" noGrp="1"/>
          </p:cNvSpPr>
          <p:nvPr/>
        </p:nvSpPr>
        <p:spPr>
          <a:xfrm xmlns:a="http://schemas.openxmlformats.org/drawingml/2006/main">
            <a:off x="609600" y="52387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BAAEFF"/>
                </a:solidFill>
                <a:latin typeface="DejaVu Sans"/>
                <a:ea typeface="DejaVu Sans"/>
                <a:cs typeface="DejaVu Sans"/>
              </a:defRPr>
            </a:pPr>
            <a:r>
              <a:rPr sz="1650" b="1">
                <a:solidFill>
                  <a:srgbClr val="BAAEFF"/>
                </a:solidFill>
                <a:latin typeface="DejaVu Sans"/>
                <a:ea typeface="DejaVu Sans"/>
                <a:cs typeface="DejaVu Sans"/>
              </a:rPr>
              <a:t>A withdrawal hold can delay a transfer to your own wallet.</a:t>
            </a:r>
          </a:p>
        </p:txBody>
      </p:sp>
      <p:sp>
        <p:nvSpPr>
          <p:cNvPr id="5" name="">
            <a:extLst xmlns:a="http://schemas.openxmlformats.org/drawingml/2006/main">
              <a:ext uri="{FF2B5EF4-FFF2-40B4-BE49-F238E27FC236}">
                <a16:creationId xmlns:a16="http://schemas.microsoft.com/office/drawing/2014/main" id="{66E2C0E8-6C35-4E66-B0A6-D0813CA1D098}"/>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17 / 19</a:t>
            </a:r>
          </a:p>
        </p:txBody>
      </p:sp>
    </p:spTree>
    <p:extLst>
      <p:ext uri="{BB962C8B-B14F-4D97-AF65-F5344CB8AC3E}">
        <p14:creationId xmlns:p14="http://schemas.microsoft.com/office/powerpoint/2010/main" val="1882767192"/>
      </p:ext>
    </p:extLst>
  </p:cSld>
</p:sld>
</file>

<file path=ppt/slides/slide18.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69C4AF0-3C9C-4AAC-9789-7B5C747013AA}"/>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TROUBLESHOOTING</a:t>
            </a:r>
          </a:p>
        </p:txBody>
      </p:sp>
      <p:sp>
        <p:nvSpPr>
          <p:cNvPr id="2" name="">
            <a:extLst xmlns:a="http://schemas.openxmlformats.org/drawingml/2006/main">
              <a:ext uri="{FF2B5EF4-FFF2-40B4-BE49-F238E27FC236}">
                <a16:creationId xmlns:a16="http://schemas.microsoft.com/office/drawing/2014/main" id="{39292DA0-AC0C-4F70-A4C3-67474B050400}"/>
              </a:ext>
            </a:extLst>
          </p:cNvPr>
          <p:cNvSpPr>
            <a:spLocks xmlns:a="http://schemas.openxmlformats.org/drawingml/2006/main" noGrp="1"/>
          </p:cNvSpPr>
          <p:nvPr/>
        </p:nvSpPr>
        <p:spPr>
          <a:xfrm xmlns:a="http://schemas.openxmlformats.org/drawingml/2006/main">
            <a:off x="609600" y="9144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If something does not work</a:t>
            </a:r>
          </a:p>
        </p:txBody>
      </p:sp>
      <p:sp>
        <p:nvSpPr>
          <p:cNvPr id="3" name="">
            <a:extLst xmlns:a="http://schemas.openxmlformats.org/drawingml/2006/main">
              <a:ext uri="{FF2B5EF4-FFF2-40B4-BE49-F238E27FC236}">
                <a16:creationId xmlns:a16="http://schemas.microsoft.com/office/drawing/2014/main" id="{3F6D5ED1-31F2-4E51-8C1B-3872583ADA6B}"/>
              </a:ext>
            </a:extLst>
          </p:cNvPr>
          <p:cNvSpPr>
            <a:spLocks xmlns:a="http://schemas.openxmlformats.org/drawingml/2006/main" noGrp="1"/>
          </p:cNvSpPr>
          <p:nvPr/>
        </p:nvSpPr>
        <p:spPr>
          <a:xfrm xmlns:a="http://schemas.openxmlformats.org/drawingml/2006/main">
            <a:off x="609600" y="2143125"/>
            <a:ext cx="108585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No wallet option? Check the Kraken app.</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Payment declined? Ask your card issuer.</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Deposit late? Check the expected timing.</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Unclear result? Check history before retrying.</a:t>
            </a:r>
          </a:p>
        </p:txBody>
      </p:sp>
      <p:sp>
        <p:nvSpPr>
          <p:cNvPr id="4" name="">
            <a:extLst xmlns:a="http://schemas.openxmlformats.org/drawingml/2006/main">
              <a:ext uri="{FF2B5EF4-FFF2-40B4-BE49-F238E27FC236}">
                <a16:creationId xmlns:a16="http://schemas.microsoft.com/office/drawing/2014/main" id="{C902DDA0-3087-4E15-97C8-2F0CBD74A7E1}"/>
              </a:ext>
            </a:extLst>
          </p:cNvPr>
          <p:cNvSpPr>
            <a:spLocks xmlns:a="http://schemas.openxmlformats.org/drawingml/2006/main" noGrp="1"/>
          </p:cNvSpPr>
          <p:nvPr/>
        </p:nvSpPr>
        <p:spPr>
          <a:xfrm xmlns:a="http://schemas.openxmlformats.org/drawingml/2006/main">
            <a:off x="609600" y="52387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BAAEFF"/>
                </a:solidFill>
                <a:latin typeface="DejaVu Sans"/>
                <a:ea typeface="DejaVu Sans"/>
                <a:cs typeface="DejaVu Sans"/>
              </a:defRPr>
            </a:pPr>
            <a:r>
              <a:rPr sz="1650" b="1">
                <a:solidFill>
                  <a:srgbClr val="BAAEFF"/>
                </a:solidFill>
                <a:latin typeface="DejaVu Sans"/>
                <a:ea typeface="DejaVu Sans"/>
                <a:cs typeface="DejaVu Sans"/>
              </a:rPr>
              <a:t>Use support.kraken.com for official help.</a:t>
            </a:r>
          </a:p>
        </p:txBody>
      </p:sp>
      <p:sp>
        <p:nvSpPr>
          <p:cNvPr id="5" name="">
            <a:extLst xmlns:a="http://schemas.openxmlformats.org/drawingml/2006/main">
              <a:ext uri="{FF2B5EF4-FFF2-40B4-BE49-F238E27FC236}">
                <a16:creationId xmlns:a16="http://schemas.microsoft.com/office/drawing/2014/main" id="{F9567633-DF61-4E40-81C3-E7284A5C6B3F}"/>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18 / 19</a:t>
            </a:r>
          </a:p>
        </p:txBody>
      </p:sp>
    </p:spTree>
    <p:extLst>
      <p:ext uri="{BB962C8B-B14F-4D97-AF65-F5344CB8AC3E}">
        <p14:creationId xmlns:p14="http://schemas.microsoft.com/office/powerpoint/2010/main" val="1945470653"/>
      </p:ext>
    </p:extLst>
  </p:cSld>
</p:sld>
</file>

<file path=ppt/slides/slide19.xml><?xml version="1.0" encoding="utf-8"?>
<p:sld xmlns:p="http://schemas.openxmlformats.org/presentationml/2006/main">
  <p:cSld>
    <p:bg>
      <p:bgPr>
        <a:solidFill xmlns:a="http://schemas.openxmlformats.org/drawingml/2006/main">
          <a:srgbClr val="141027"/>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C4BAE9D-2EE8-4D0F-BB8D-8BAA29BF4610}"/>
              </a:ext>
            </a:extLst>
          </p:cNvPr>
          <p:cNvSpPr>
            <a:spLocks xmlns:a="http://schemas.openxmlformats.org/drawingml/2006/main" noGrp="1"/>
          </p:cNvSpPr>
          <p:nvPr/>
        </p:nvSpPr>
        <p:spPr>
          <a:xfrm xmlns:a="http://schemas.openxmlformats.org/drawingml/2006/main">
            <a:off x="609600" y="342900"/>
            <a:ext cx="10668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350" b="1">
                <a:solidFill>
                  <a:srgbClr val="BAAEFF"/>
                </a:solidFill>
                <a:latin typeface="DejaVu Sans"/>
                <a:ea typeface="DejaVu Sans"/>
                <a:cs typeface="DejaVu Sans"/>
              </a:defRPr>
            </a:pPr>
            <a:r>
              <a:rPr sz="1350" b="1">
                <a:solidFill>
                  <a:srgbClr val="BAAEFF"/>
                </a:solidFill>
                <a:latin typeface="DejaVu Sans"/>
                <a:ea typeface="DejaVu Sans"/>
                <a:cs typeface="DejaVu Sans"/>
              </a:rPr>
              <a:t>YOUR CRYPTO POCKETS</a:t>
            </a:r>
          </a:p>
        </p:txBody>
      </p:sp>
      <p:sp>
        <p:nvSpPr>
          <p:cNvPr id="2" name="">
            <a:extLst xmlns:a="http://schemas.openxmlformats.org/drawingml/2006/main">
              <a:ext uri="{FF2B5EF4-FFF2-40B4-BE49-F238E27FC236}">
                <a16:creationId xmlns:a16="http://schemas.microsoft.com/office/drawing/2014/main" id="{EBC781DC-D3B4-40A9-90DD-A8D04ED31D28}"/>
              </a:ext>
            </a:extLst>
          </p:cNvPr>
          <p:cNvSpPr>
            <a:spLocks xmlns:a="http://schemas.openxmlformats.org/drawingml/2006/main" noGrp="1"/>
          </p:cNvSpPr>
          <p:nvPr/>
        </p:nvSpPr>
        <p:spPr>
          <a:xfrm xmlns:a="http://schemas.openxmlformats.org/drawingml/2006/main">
            <a:off x="609600" y="914400"/>
            <a:ext cx="109728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FFFFFF"/>
                </a:solidFill>
                <a:latin typeface="DejaVu Sans"/>
                <a:ea typeface="DejaVu Sans"/>
                <a:cs typeface="DejaVu Sans"/>
              </a:defRPr>
            </a:pPr>
            <a:r>
              <a:rPr sz="3150" b="1">
                <a:solidFill>
                  <a:srgbClr val="FFFFFF"/>
                </a:solidFill>
                <a:latin typeface="DejaVu Sans"/>
                <a:ea typeface="DejaVu Sans"/>
                <a:cs typeface="DejaVu Sans"/>
              </a:rPr>
              <a:t>You now know the buying process</a:t>
            </a:r>
          </a:p>
        </p:txBody>
      </p:sp>
      <p:sp>
        <p:nvSpPr>
          <p:cNvPr id="3" name="">
            <a:extLst xmlns:a="http://schemas.openxmlformats.org/drawingml/2006/main">
              <a:ext uri="{FF2B5EF4-FFF2-40B4-BE49-F238E27FC236}">
                <a16:creationId xmlns:a16="http://schemas.microsoft.com/office/drawing/2014/main" id="{F7E738E3-E217-4DA9-9A82-04B32EB47026}"/>
              </a:ext>
            </a:extLst>
          </p:cNvPr>
          <p:cNvSpPr>
            <a:spLocks xmlns:a="http://schemas.openxmlformats.org/drawingml/2006/main" noGrp="1"/>
          </p:cNvSpPr>
          <p:nvPr/>
        </p:nvSpPr>
        <p:spPr>
          <a:xfrm xmlns:a="http://schemas.openxmlformats.org/drawingml/2006/main">
            <a:off x="609600" y="2143125"/>
            <a:ext cx="108585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Bank route: deposit cash, then buy.</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Wallet route: pay during the purchase.</a:t>
            </a:r>
          </a:p>
          <a:p xmlns:a="http://schemas.openxmlformats.org/drawingml/2006/main">
            <a:pPr>
              <a:buNone/>
              <a:defRPr sz="2550" b="0">
                <a:solidFill>
                  <a:srgbClr val="F4F2FF"/>
                </a:solidFill>
                <a:latin typeface="DejaVu Sans"/>
                <a:ea typeface="DejaVu Sans"/>
                <a:cs typeface="DejaVu Sans"/>
              </a:defRPr>
            </a:pPr>
            <a:r>
              <a:rPr sz="2550" b="0">
                <a:solidFill>
                  <a:srgbClr val="F4F2FF"/>
                </a:solidFill>
                <a:latin typeface="DejaVu Sans"/>
                <a:ea typeface="DejaVu Sans"/>
                <a:cs typeface="DejaVu Sans"/>
              </a:rPr>
              <a:t>Next lesson: moving crypto to your wallet.</a:t>
            </a:r>
          </a:p>
        </p:txBody>
      </p:sp>
      <p:sp>
        <p:nvSpPr>
          <p:cNvPr id="4" name="">
            <a:extLst xmlns:a="http://schemas.openxmlformats.org/drawingml/2006/main">
              <a:ext uri="{FF2B5EF4-FFF2-40B4-BE49-F238E27FC236}">
                <a16:creationId xmlns:a16="http://schemas.microsoft.com/office/drawing/2014/main" id="{1956DD73-2AC3-4FC8-9FB6-EBF9E836048C}"/>
              </a:ext>
            </a:extLst>
          </p:cNvPr>
          <p:cNvSpPr>
            <a:spLocks xmlns:a="http://schemas.openxmlformats.org/drawingml/2006/main" noGrp="1"/>
          </p:cNvSpPr>
          <p:nvPr/>
        </p:nvSpPr>
        <p:spPr>
          <a:xfrm xmlns:a="http://schemas.openxmlformats.org/drawingml/2006/main">
            <a:off x="609600" y="5238750"/>
            <a:ext cx="10858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1">
                <a:solidFill>
                  <a:srgbClr val="BAAEFF"/>
                </a:solidFill>
                <a:latin typeface="DejaVu Sans"/>
                <a:ea typeface="DejaVu Sans"/>
                <a:cs typeface="DejaVu Sans"/>
              </a:defRPr>
            </a:pPr>
            <a:r>
              <a:rPr sz="1650" b="1">
                <a:solidFill>
                  <a:srgbClr val="BAAEFF"/>
                </a:solidFill>
                <a:latin typeface="DejaVu Sans"/>
                <a:ea typeface="DejaVu Sans"/>
                <a:cs typeface="DejaVu Sans"/>
              </a:rPr>
              <a:t>Education only. Crypto prices can fall and you can lose money.</a:t>
            </a:r>
          </a:p>
        </p:txBody>
      </p:sp>
      <p:sp>
        <p:nvSpPr>
          <p:cNvPr id="5" name="">
            <a:extLst xmlns:a="http://schemas.openxmlformats.org/drawingml/2006/main">
              <a:ext uri="{FF2B5EF4-FFF2-40B4-BE49-F238E27FC236}">
                <a16:creationId xmlns:a16="http://schemas.microsoft.com/office/drawing/2014/main" id="{A220529F-9302-4363-A22E-CE9E8D3D978B}"/>
              </a:ext>
            </a:extLst>
          </p:cNvPr>
          <p:cNvSpPr>
            <a:spLocks xmlns:a="http://schemas.openxmlformats.org/drawingml/2006/main" noGrp="1"/>
          </p:cNvSpPr>
          <p:nvPr/>
        </p:nvSpPr>
        <p:spPr>
          <a:xfrm xmlns:a="http://schemas.openxmlformats.org/drawingml/2006/main">
            <a:off x="10477500" y="6429375"/>
            <a:ext cx="1238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00" b="0">
                <a:solidFill>
                  <a:srgbClr val="C3BCD5"/>
                </a:solidFill>
                <a:latin typeface="DejaVu Sans"/>
                <a:ea typeface="DejaVu Sans"/>
                <a:cs typeface="DejaVu Sans"/>
              </a:defRPr>
            </a:pPr>
            <a:r>
              <a:rPr sz="1200" b="0">
                <a:solidFill>
                  <a:srgbClr val="C3BCD5"/>
                </a:solidFill>
                <a:latin typeface="DejaVu Sans"/>
                <a:ea typeface="DejaVu Sans"/>
                <a:cs typeface="DejaVu Sans"/>
              </a:rPr>
              <a:t>19 / 19</a:t>
            </a:r>
          </a:p>
        </p:txBody>
      </p:sp>
    </p:spTree>
    <p:extLst>
      <p:ext uri="{BB962C8B-B14F-4D97-AF65-F5344CB8AC3E}">
        <p14:creationId xmlns:p14="http://schemas.microsoft.com/office/powerpoint/2010/main" val="55680160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2026-10-06T08:32:35.3890000Z</dcterms:created>
  <dcterms:modified xsi:type="dcterms:W3CDTF">2026-10-06T08:32:35.3890000Z</dcterms:modified>
</coreProperties>
</file>